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892" r:id="rId4"/>
  </p:sldMasterIdLst>
  <p:notesMasterIdLst>
    <p:notesMasterId r:id="rId41"/>
  </p:notesMasterIdLst>
  <p:sldIdLst>
    <p:sldId id="257" r:id="rId5"/>
    <p:sldId id="285" r:id="rId6"/>
    <p:sldId id="313" r:id="rId7"/>
    <p:sldId id="291" r:id="rId8"/>
    <p:sldId id="288" r:id="rId9"/>
    <p:sldId id="287" r:id="rId10"/>
    <p:sldId id="289" r:id="rId11"/>
    <p:sldId id="290" r:id="rId12"/>
    <p:sldId id="318" r:id="rId13"/>
    <p:sldId id="310" r:id="rId14"/>
    <p:sldId id="293" r:id="rId15"/>
    <p:sldId id="295" r:id="rId16"/>
    <p:sldId id="314" r:id="rId17"/>
    <p:sldId id="315" r:id="rId18"/>
    <p:sldId id="328" r:id="rId19"/>
    <p:sldId id="296" r:id="rId20"/>
    <p:sldId id="316" r:id="rId21"/>
    <p:sldId id="319" r:id="rId22"/>
    <p:sldId id="326" r:id="rId23"/>
    <p:sldId id="321" r:id="rId24"/>
    <p:sldId id="308" r:id="rId25"/>
    <p:sldId id="312" r:id="rId26"/>
    <p:sldId id="309" r:id="rId27"/>
    <p:sldId id="311" r:id="rId28"/>
    <p:sldId id="325" r:id="rId29"/>
    <p:sldId id="322" r:id="rId30"/>
    <p:sldId id="323" r:id="rId31"/>
    <p:sldId id="324" r:id="rId32"/>
    <p:sldId id="327" r:id="rId33"/>
    <p:sldId id="320" r:id="rId34"/>
    <p:sldId id="301" r:id="rId35"/>
    <p:sldId id="302" r:id="rId36"/>
    <p:sldId id="305" r:id="rId37"/>
    <p:sldId id="303" r:id="rId38"/>
    <p:sldId id="306" r:id="rId39"/>
    <p:sldId id="283" r:id="rId4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16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52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/>
    <p:restoredTop sz="75025" autoAdjust="0"/>
  </p:normalViewPr>
  <p:slideViewPr>
    <p:cSldViewPr snapToGrid="0" snapToObjects="1" showGuides="1">
      <p:cViewPr>
        <p:scale>
          <a:sx n="75" d="100"/>
          <a:sy n="75" d="100"/>
        </p:scale>
        <p:origin x="1914" y="606"/>
      </p:cViewPr>
      <p:guideLst>
        <p:guide pos="216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7-05-22T09:43:25.844" idx="2">
    <p:pos x="10" y="10"/>
    <p:text>There is a better graph available for this ... added that to the next slide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7-05-22T09:47:53.794" idx="3">
    <p:pos x="10" y="10"/>
    <p:text>LE Privacy 1.2 might be something worth mentioning in these slides, our stack should support that in Q3 release</p:text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67D169-7E90-47EB-9813-DB769316E35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8D331D5-DC55-48DF-8D3B-1F858448122E}">
      <dgm:prSet phldrT="[Text]"/>
      <dgm:spPr/>
      <dgm:t>
        <a:bodyPr/>
        <a:lstStyle/>
        <a:p>
          <a:r>
            <a:rPr lang="hu-HU" dirty="0" smtClean="0"/>
            <a:t>11:22:33:44:55:66</a:t>
          </a:r>
          <a:endParaRPr lang="en-US" dirty="0"/>
        </a:p>
      </dgm:t>
    </dgm:pt>
    <dgm:pt modelId="{305211DC-E7F7-4763-812D-235F8D573797}" type="parTrans" cxnId="{F403E51B-6118-40C5-8E06-88AA07DB3828}">
      <dgm:prSet/>
      <dgm:spPr/>
      <dgm:t>
        <a:bodyPr/>
        <a:lstStyle/>
        <a:p>
          <a:endParaRPr lang="en-US"/>
        </a:p>
      </dgm:t>
    </dgm:pt>
    <dgm:pt modelId="{1D86CA03-EC30-4504-811B-A357241E892F}" type="sibTrans" cxnId="{F403E51B-6118-40C5-8E06-88AA07DB3828}">
      <dgm:prSet/>
      <dgm:spPr/>
      <dgm:t>
        <a:bodyPr/>
        <a:lstStyle/>
        <a:p>
          <a:endParaRPr lang="en-US"/>
        </a:p>
      </dgm:t>
    </dgm:pt>
    <dgm:pt modelId="{F46AF043-C574-4270-89A3-E669CB82BE66}">
      <dgm:prSet phldrT="[Text]"/>
      <dgm:spPr/>
      <dgm:t>
        <a:bodyPr/>
        <a:lstStyle/>
        <a:p>
          <a:r>
            <a:rPr lang="hu-HU" smtClean="0"/>
            <a:t>11:22:33:44:55:66</a:t>
          </a:r>
          <a:endParaRPr lang="en-US" dirty="0"/>
        </a:p>
      </dgm:t>
    </dgm:pt>
    <dgm:pt modelId="{DAECA809-0E59-4D71-91F4-CECDF4C4EB4B}" type="parTrans" cxnId="{87BCC08C-51B9-4EDF-84CB-6F7A60120E48}">
      <dgm:prSet/>
      <dgm:spPr/>
      <dgm:t>
        <a:bodyPr/>
        <a:lstStyle/>
        <a:p>
          <a:endParaRPr lang="en-US"/>
        </a:p>
      </dgm:t>
    </dgm:pt>
    <dgm:pt modelId="{778CFB40-689B-488C-BB7C-C52A992C5E43}" type="sibTrans" cxnId="{87BCC08C-51B9-4EDF-84CB-6F7A60120E48}">
      <dgm:prSet/>
      <dgm:spPr/>
      <dgm:t>
        <a:bodyPr/>
        <a:lstStyle/>
        <a:p>
          <a:endParaRPr lang="en-US"/>
        </a:p>
      </dgm:t>
    </dgm:pt>
    <dgm:pt modelId="{19917B33-9F8F-44B2-BE32-670E9AAD2E1E}">
      <dgm:prSet phldrT="[Text]"/>
      <dgm:spPr/>
      <dgm:t>
        <a:bodyPr/>
        <a:lstStyle/>
        <a:p>
          <a:r>
            <a:rPr lang="hu-HU" dirty="0" smtClean="0"/>
            <a:t>11:22:33:44:55:66</a:t>
          </a:r>
          <a:endParaRPr lang="en-US" dirty="0"/>
        </a:p>
      </dgm:t>
    </dgm:pt>
    <dgm:pt modelId="{C3E9A412-B3EE-42D9-BAB2-D6F4B8DEB0E9}" type="parTrans" cxnId="{3F895322-AABC-45D4-9638-C2880D90ACFA}">
      <dgm:prSet/>
      <dgm:spPr/>
      <dgm:t>
        <a:bodyPr/>
        <a:lstStyle/>
        <a:p>
          <a:endParaRPr lang="en-US"/>
        </a:p>
      </dgm:t>
    </dgm:pt>
    <dgm:pt modelId="{D546AA1F-0EEB-4F07-A42A-629583089344}" type="sibTrans" cxnId="{3F895322-AABC-45D4-9638-C2880D90ACFA}">
      <dgm:prSet/>
      <dgm:spPr/>
      <dgm:t>
        <a:bodyPr/>
        <a:lstStyle/>
        <a:p>
          <a:endParaRPr lang="en-US"/>
        </a:p>
      </dgm:t>
    </dgm:pt>
    <dgm:pt modelId="{F7E535EB-19A8-4279-90F8-A2FCD2B058AF}" type="pres">
      <dgm:prSet presAssocID="{4B67D169-7E90-47EB-9813-DB769316E35C}" presName="Name0" presStyleCnt="0">
        <dgm:presLayoutVars>
          <dgm:dir/>
          <dgm:animLvl val="lvl"/>
          <dgm:resizeHandles val="exact"/>
        </dgm:presLayoutVars>
      </dgm:prSet>
      <dgm:spPr/>
    </dgm:pt>
    <dgm:pt modelId="{B893C059-086F-4970-B8E9-04E80131300B}" type="pres">
      <dgm:prSet presAssocID="{58D331D5-DC55-48DF-8D3B-1F858448122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61B4DF-290D-46C4-8F0C-390D40CCD713}" type="pres">
      <dgm:prSet presAssocID="{1D86CA03-EC30-4504-811B-A357241E892F}" presName="parTxOnlySpace" presStyleCnt="0"/>
      <dgm:spPr/>
    </dgm:pt>
    <dgm:pt modelId="{57A2CBB6-9969-472C-82CE-F02FD211BF5A}" type="pres">
      <dgm:prSet presAssocID="{F46AF043-C574-4270-89A3-E669CB82BE6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ADAA5F-A356-4CAA-8C8E-C5088DEAE5AD}" type="pres">
      <dgm:prSet presAssocID="{778CFB40-689B-488C-BB7C-C52A992C5E43}" presName="parTxOnlySpace" presStyleCnt="0"/>
      <dgm:spPr/>
    </dgm:pt>
    <dgm:pt modelId="{DFB20988-F7B7-4C46-A2EE-3952AF3A00B6}" type="pres">
      <dgm:prSet presAssocID="{19917B33-9F8F-44B2-BE32-670E9AAD2E1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07958E-0CE9-42D6-9C6A-FDC80B89875C}" type="presOf" srcId="{F46AF043-C574-4270-89A3-E669CB82BE66}" destId="{57A2CBB6-9969-472C-82CE-F02FD211BF5A}" srcOrd="0" destOrd="0" presId="urn:microsoft.com/office/officeart/2005/8/layout/chevron1"/>
    <dgm:cxn modelId="{4CE132EB-BCF1-4E35-AA37-5E71D72A2986}" type="presOf" srcId="{19917B33-9F8F-44B2-BE32-670E9AAD2E1E}" destId="{DFB20988-F7B7-4C46-A2EE-3952AF3A00B6}" srcOrd="0" destOrd="0" presId="urn:microsoft.com/office/officeart/2005/8/layout/chevron1"/>
    <dgm:cxn modelId="{F403E51B-6118-40C5-8E06-88AA07DB3828}" srcId="{4B67D169-7E90-47EB-9813-DB769316E35C}" destId="{58D331D5-DC55-48DF-8D3B-1F858448122E}" srcOrd="0" destOrd="0" parTransId="{305211DC-E7F7-4763-812D-235F8D573797}" sibTransId="{1D86CA03-EC30-4504-811B-A357241E892F}"/>
    <dgm:cxn modelId="{B8E47FC0-8E7F-4208-BDE3-D402FA1C2830}" type="presOf" srcId="{4B67D169-7E90-47EB-9813-DB769316E35C}" destId="{F7E535EB-19A8-4279-90F8-A2FCD2B058AF}" srcOrd="0" destOrd="0" presId="urn:microsoft.com/office/officeart/2005/8/layout/chevron1"/>
    <dgm:cxn modelId="{3F895322-AABC-45D4-9638-C2880D90ACFA}" srcId="{4B67D169-7E90-47EB-9813-DB769316E35C}" destId="{19917B33-9F8F-44B2-BE32-670E9AAD2E1E}" srcOrd="2" destOrd="0" parTransId="{C3E9A412-B3EE-42D9-BAB2-D6F4B8DEB0E9}" sibTransId="{D546AA1F-0EEB-4F07-A42A-629583089344}"/>
    <dgm:cxn modelId="{7DC931B1-72F9-4768-8440-FFE339C5352C}" type="presOf" srcId="{58D331D5-DC55-48DF-8D3B-1F858448122E}" destId="{B893C059-086F-4970-B8E9-04E80131300B}" srcOrd="0" destOrd="0" presId="urn:microsoft.com/office/officeart/2005/8/layout/chevron1"/>
    <dgm:cxn modelId="{87BCC08C-51B9-4EDF-84CB-6F7A60120E48}" srcId="{4B67D169-7E90-47EB-9813-DB769316E35C}" destId="{F46AF043-C574-4270-89A3-E669CB82BE66}" srcOrd="1" destOrd="0" parTransId="{DAECA809-0E59-4D71-91F4-CECDF4C4EB4B}" sibTransId="{778CFB40-689B-488C-BB7C-C52A992C5E43}"/>
    <dgm:cxn modelId="{A846079E-A22B-447A-B631-5D81D23F4E52}" type="presParOf" srcId="{F7E535EB-19A8-4279-90F8-A2FCD2B058AF}" destId="{B893C059-086F-4970-B8E9-04E80131300B}" srcOrd="0" destOrd="0" presId="urn:microsoft.com/office/officeart/2005/8/layout/chevron1"/>
    <dgm:cxn modelId="{99B930F3-3499-4287-A759-FE16E039625E}" type="presParOf" srcId="{F7E535EB-19A8-4279-90F8-A2FCD2B058AF}" destId="{7261B4DF-290D-46C4-8F0C-390D40CCD713}" srcOrd="1" destOrd="0" presId="urn:microsoft.com/office/officeart/2005/8/layout/chevron1"/>
    <dgm:cxn modelId="{7D4F423C-EFCF-4262-B34E-C7D5B48851BC}" type="presParOf" srcId="{F7E535EB-19A8-4279-90F8-A2FCD2B058AF}" destId="{57A2CBB6-9969-472C-82CE-F02FD211BF5A}" srcOrd="2" destOrd="0" presId="urn:microsoft.com/office/officeart/2005/8/layout/chevron1"/>
    <dgm:cxn modelId="{1DEC5F7F-EEE3-4B40-9D34-28D9E0BBE078}" type="presParOf" srcId="{F7E535EB-19A8-4279-90F8-A2FCD2B058AF}" destId="{40ADAA5F-A356-4CAA-8C8E-C5088DEAE5AD}" srcOrd="3" destOrd="0" presId="urn:microsoft.com/office/officeart/2005/8/layout/chevron1"/>
    <dgm:cxn modelId="{3A604C95-94DB-435A-9BC3-E66AF0752250}" type="presParOf" srcId="{F7E535EB-19A8-4279-90F8-A2FCD2B058AF}" destId="{DFB20988-F7B7-4C46-A2EE-3952AF3A00B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67D169-7E90-47EB-9813-DB769316E35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8D331D5-DC55-48DF-8D3B-1F858448122E}">
      <dgm:prSet phldrT="[Text]"/>
      <dgm:spPr>
        <a:solidFill>
          <a:srgbClr val="00B050"/>
        </a:solidFill>
      </dgm:spPr>
      <dgm:t>
        <a:bodyPr/>
        <a:lstStyle/>
        <a:p>
          <a:r>
            <a:rPr lang="hu-HU" dirty="0" smtClean="0"/>
            <a:t>14:25:36:47:58:69</a:t>
          </a:r>
          <a:endParaRPr lang="en-US" dirty="0"/>
        </a:p>
      </dgm:t>
    </dgm:pt>
    <dgm:pt modelId="{305211DC-E7F7-4763-812D-235F8D573797}" type="parTrans" cxnId="{F403E51B-6118-40C5-8E06-88AA07DB3828}">
      <dgm:prSet/>
      <dgm:spPr/>
      <dgm:t>
        <a:bodyPr/>
        <a:lstStyle/>
        <a:p>
          <a:endParaRPr lang="en-US"/>
        </a:p>
      </dgm:t>
    </dgm:pt>
    <dgm:pt modelId="{1D86CA03-EC30-4504-811B-A357241E892F}" type="sibTrans" cxnId="{F403E51B-6118-40C5-8E06-88AA07DB3828}">
      <dgm:prSet/>
      <dgm:spPr/>
      <dgm:t>
        <a:bodyPr/>
        <a:lstStyle/>
        <a:p>
          <a:endParaRPr lang="en-US"/>
        </a:p>
      </dgm:t>
    </dgm:pt>
    <dgm:pt modelId="{F46AF043-C574-4270-89A3-E669CB82BE66}">
      <dgm:prSet phldrT="[Text]"/>
      <dgm:spPr>
        <a:solidFill>
          <a:srgbClr val="FFC000"/>
        </a:solidFill>
      </dgm:spPr>
      <dgm:t>
        <a:bodyPr/>
        <a:lstStyle/>
        <a:p>
          <a:r>
            <a:rPr lang="hu-HU" dirty="0" smtClean="0"/>
            <a:t>13:24:35:46:57:68</a:t>
          </a:r>
          <a:endParaRPr lang="en-US" dirty="0"/>
        </a:p>
      </dgm:t>
    </dgm:pt>
    <dgm:pt modelId="{DAECA809-0E59-4D71-91F4-CECDF4C4EB4B}" type="parTrans" cxnId="{87BCC08C-51B9-4EDF-84CB-6F7A60120E48}">
      <dgm:prSet/>
      <dgm:spPr/>
      <dgm:t>
        <a:bodyPr/>
        <a:lstStyle/>
        <a:p>
          <a:endParaRPr lang="en-US"/>
        </a:p>
      </dgm:t>
    </dgm:pt>
    <dgm:pt modelId="{778CFB40-689B-488C-BB7C-C52A992C5E43}" type="sibTrans" cxnId="{87BCC08C-51B9-4EDF-84CB-6F7A60120E48}">
      <dgm:prSet/>
      <dgm:spPr/>
      <dgm:t>
        <a:bodyPr/>
        <a:lstStyle/>
        <a:p>
          <a:endParaRPr lang="en-US"/>
        </a:p>
      </dgm:t>
    </dgm:pt>
    <dgm:pt modelId="{19917B33-9F8F-44B2-BE32-670E9AAD2E1E}">
      <dgm:prSet phldrT="[Text]"/>
      <dgm:spPr>
        <a:solidFill>
          <a:schemeClr val="tx2"/>
        </a:solidFill>
      </dgm:spPr>
      <dgm:t>
        <a:bodyPr/>
        <a:lstStyle/>
        <a:p>
          <a:r>
            <a:rPr lang="hu-HU" dirty="0" smtClean="0"/>
            <a:t>12:34:56:12:34:56</a:t>
          </a:r>
          <a:endParaRPr lang="en-US" dirty="0"/>
        </a:p>
      </dgm:t>
    </dgm:pt>
    <dgm:pt modelId="{C3E9A412-B3EE-42D9-BAB2-D6F4B8DEB0E9}" type="parTrans" cxnId="{3F895322-AABC-45D4-9638-C2880D90ACFA}">
      <dgm:prSet/>
      <dgm:spPr/>
      <dgm:t>
        <a:bodyPr/>
        <a:lstStyle/>
        <a:p>
          <a:endParaRPr lang="en-US"/>
        </a:p>
      </dgm:t>
    </dgm:pt>
    <dgm:pt modelId="{D546AA1F-0EEB-4F07-A42A-629583089344}" type="sibTrans" cxnId="{3F895322-AABC-45D4-9638-C2880D90ACFA}">
      <dgm:prSet/>
      <dgm:spPr/>
      <dgm:t>
        <a:bodyPr/>
        <a:lstStyle/>
        <a:p>
          <a:endParaRPr lang="en-US"/>
        </a:p>
      </dgm:t>
    </dgm:pt>
    <dgm:pt modelId="{F7E535EB-19A8-4279-90F8-A2FCD2B058AF}" type="pres">
      <dgm:prSet presAssocID="{4B67D169-7E90-47EB-9813-DB769316E35C}" presName="Name0" presStyleCnt="0">
        <dgm:presLayoutVars>
          <dgm:dir/>
          <dgm:animLvl val="lvl"/>
          <dgm:resizeHandles val="exact"/>
        </dgm:presLayoutVars>
      </dgm:prSet>
      <dgm:spPr/>
    </dgm:pt>
    <dgm:pt modelId="{B893C059-086F-4970-B8E9-04E80131300B}" type="pres">
      <dgm:prSet presAssocID="{58D331D5-DC55-48DF-8D3B-1F858448122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61B4DF-290D-46C4-8F0C-390D40CCD713}" type="pres">
      <dgm:prSet presAssocID="{1D86CA03-EC30-4504-811B-A357241E892F}" presName="parTxOnlySpace" presStyleCnt="0"/>
      <dgm:spPr/>
    </dgm:pt>
    <dgm:pt modelId="{57A2CBB6-9969-472C-82CE-F02FD211BF5A}" type="pres">
      <dgm:prSet presAssocID="{F46AF043-C574-4270-89A3-E669CB82BE6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ADAA5F-A356-4CAA-8C8E-C5088DEAE5AD}" type="pres">
      <dgm:prSet presAssocID="{778CFB40-689B-488C-BB7C-C52A992C5E43}" presName="parTxOnlySpace" presStyleCnt="0"/>
      <dgm:spPr/>
    </dgm:pt>
    <dgm:pt modelId="{DFB20988-F7B7-4C46-A2EE-3952AF3A00B6}" type="pres">
      <dgm:prSet presAssocID="{19917B33-9F8F-44B2-BE32-670E9AAD2E1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92FF7F-B243-4953-9D1C-081CF34E9F29}" type="presOf" srcId="{F46AF043-C574-4270-89A3-E669CB82BE66}" destId="{57A2CBB6-9969-472C-82CE-F02FD211BF5A}" srcOrd="0" destOrd="0" presId="urn:microsoft.com/office/officeart/2005/8/layout/chevron1"/>
    <dgm:cxn modelId="{A3B9F76F-25A9-41AE-B752-24AABC9E125A}" type="presOf" srcId="{4B67D169-7E90-47EB-9813-DB769316E35C}" destId="{F7E535EB-19A8-4279-90F8-A2FCD2B058AF}" srcOrd="0" destOrd="0" presId="urn:microsoft.com/office/officeart/2005/8/layout/chevron1"/>
    <dgm:cxn modelId="{6B2E4DCB-C8EE-4CFB-B0BD-98BF7BA5A510}" type="presOf" srcId="{19917B33-9F8F-44B2-BE32-670E9AAD2E1E}" destId="{DFB20988-F7B7-4C46-A2EE-3952AF3A00B6}" srcOrd="0" destOrd="0" presId="urn:microsoft.com/office/officeart/2005/8/layout/chevron1"/>
    <dgm:cxn modelId="{F403E51B-6118-40C5-8E06-88AA07DB3828}" srcId="{4B67D169-7E90-47EB-9813-DB769316E35C}" destId="{58D331D5-DC55-48DF-8D3B-1F858448122E}" srcOrd="0" destOrd="0" parTransId="{305211DC-E7F7-4763-812D-235F8D573797}" sibTransId="{1D86CA03-EC30-4504-811B-A357241E892F}"/>
    <dgm:cxn modelId="{3F895322-AABC-45D4-9638-C2880D90ACFA}" srcId="{4B67D169-7E90-47EB-9813-DB769316E35C}" destId="{19917B33-9F8F-44B2-BE32-670E9AAD2E1E}" srcOrd="2" destOrd="0" parTransId="{C3E9A412-B3EE-42D9-BAB2-D6F4B8DEB0E9}" sibTransId="{D546AA1F-0EEB-4F07-A42A-629583089344}"/>
    <dgm:cxn modelId="{41492A3B-DB39-4060-808A-D5A1134A3D74}" type="presOf" srcId="{58D331D5-DC55-48DF-8D3B-1F858448122E}" destId="{B893C059-086F-4970-B8E9-04E80131300B}" srcOrd="0" destOrd="0" presId="urn:microsoft.com/office/officeart/2005/8/layout/chevron1"/>
    <dgm:cxn modelId="{87BCC08C-51B9-4EDF-84CB-6F7A60120E48}" srcId="{4B67D169-7E90-47EB-9813-DB769316E35C}" destId="{F46AF043-C574-4270-89A3-E669CB82BE66}" srcOrd="1" destOrd="0" parTransId="{DAECA809-0E59-4D71-91F4-CECDF4C4EB4B}" sibTransId="{778CFB40-689B-488C-BB7C-C52A992C5E43}"/>
    <dgm:cxn modelId="{B99481CD-7265-4A03-BAC4-6AC1FBE7CCD3}" type="presParOf" srcId="{F7E535EB-19A8-4279-90F8-A2FCD2B058AF}" destId="{B893C059-086F-4970-B8E9-04E80131300B}" srcOrd="0" destOrd="0" presId="urn:microsoft.com/office/officeart/2005/8/layout/chevron1"/>
    <dgm:cxn modelId="{C98F5407-24F7-490A-95DB-CA2AB9B0E7A7}" type="presParOf" srcId="{F7E535EB-19A8-4279-90F8-A2FCD2B058AF}" destId="{7261B4DF-290D-46C4-8F0C-390D40CCD713}" srcOrd="1" destOrd="0" presId="urn:microsoft.com/office/officeart/2005/8/layout/chevron1"/>
    <dgm:cxn modelId="{5E423A3A-010D-43E7-A360-ACC356C8A177}" type="presParOf" srcId="{F7E535EB-19A8-4279-90F8-A2FCD2B058AF}" destId="{57A2CBB6-9969-472C-82CE-F02FD211BF5A}" srcOrd="2" destOrd="0" presId="urn:microsoft.com/office/officeart/2005/8/layout/chevron1"/>
    <dgm:cxn modelId="{E3CCF707-1686-4D84-A80B-9C9E7E8EAF8F}" type="presParOf" srcId="{F7E535EB-19A8-4279-90F8-A2FCD2B058AF}" destId="{40ADAA5F-A356-4CAA-8C8E-C5088DEAE5AD}" srcOrd="3" destOrd="0" presId="urn:microsoft.com/office/officeart/2005/8/layout/chevron1"/>
    <dgm:cxn modelId="{FD4CDEF2-1999-480F-9634-EF8BE80C0107}" type="presParOf" srcId="{F7E535EB-19A8-4279-90F8-A2FCD2B058AF}" destId="{DFB20988-F7B7-4C46-A2EE-3952AF3A00B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3C059-086F-4970-B8E9-04E80131300B}">
      <dsp:nvSpPr>
        <dsp:cNvPr id="0" name=""/>
        <dsp:cNvSpPr/>
      </dsp:nvSpPr>
      <dsp:spPr>
        <a:xfrm>
          <a:off x="1566" y="1576728"/>
          <a:ext cx="1908829" cy="7635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100" kern="1200" dirty="0" smtClean="0"/>
            <a:t>11:22:33:44:55:66</a:t>
          </a:r>
          <a:endParaRPr lang="en-US" sz="1100" kern="1200" dirty="0"/>
        </a:p>
      </dsp:txBody>
      <dsp:txXfrm>
        <a:off x="383332" y="1576728"/>
        <a:ext cx="1145298" cy="763531"/>
      </dsp:txXfrm>
    </dsp:sp>
    <dsp:sp modelId="{57A2CBB6-9969-472C-82CE-F02FD211BF5A}">
      <dsp:nvSpPr>
        <dsp:cNvPr id="0" name=""/>
        <dsp:cNvSpPr/>
      </dsp:nvSpPr>
      <dsp:spPr>
        <a:xfrm>
          <a:off x="1719512" y="1576728"/>
          <a:ext cx="1908829" cy="7635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100" kern="1200" smtClean="0"/>
            <a:t>11:22:33:44:55:66</a:t>
          </a:r>
          <a:endParaRPr lang="en-US" sz="1100" kern="1200" dirty="0"/>
        </a:p>
      </dsp:txBody>
      <dsp:txXfrm>
        <a:off x="2101278" y="1576728"/>
        <a:ext cx="1145298" cy="763531"/>
      </dsp:txXfrm>
    </dsp:sp>
    <dsp:sp modelId="{DFB20988-F7B7-4C46-A2EE-3952AF3A00B6}">
      <dsp:nvSpPr>
        <dsp:cNvPr id="0" name=""/>
        <dsp:cNvSpPr/>
      </dsp:nvSpPr>
      <dsp:spPr>
        <a:xfrm>
          <a:off x="3437459" y="1576728"/>
          <a:ext cx="1908829" cy="7635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100" kern="1200" dirty="0" smtClean="0"/>
            <a:t>11:22:33:44:55:66</a:t>
          </a:r>
          <a:endParaRPr lang="en-US" sz="1100" kern="1200" dirty="0"/>
        </a:p>
      </dsp:txBody>
      <dsp:txXfrm>
        <a:off x="3819225" y="1576728"/>
        <a:ext cx="1145298" cy="7635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3C059-086F-4970-B8E9-04E80131300B}">
      <dsp:nvSpPr>
        <dsp:cNvPr id="0" name=""/>
        <dsp:cNvSpPr/>
      </dsp:nvSpPr>
      <dsp:spPr>
        <a:xfrm>
          <a:off x="1566" y="1576728"/>
          <a:ext cx="1908829" cy="763531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100" kern="1200" dirty="0" smtClean="0"/>
            <a:t>14:25:36:47:58:69</a:t>
          </a:r>
          <a:endParaRPr lang="en-US" sz="1100" kern="1200" dirty="0"/>
        </a:p>
      </dsp:txBody>
      <dsp:txXfrm>
        <a:off x="383332" y="1576728"/>
        <a:ext cx="1145298" cy="763531"/>
      </dsp:txXfrm>
    </dsp:sp>
    <dsp:sp modelId="{57A2CBB6-9969-472C-82CE-F02FD211BF5A}">
      <dsp:nvSpPr>
        <dsp:cNvPr id="0" name=""/>
        <dsp:cNvSpPr/>
      </dsp:nvSpPr>
      <dsp:spPr>
        <a:xfrm>
          <a:off x="1719512" y="1576728"/>
          <a:ext cx="1908829" cy="763531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100" kern="1200" dirty="0" smtClean="0"/>
            <a:t>13:24:35:46:57:68</a:t>
          </a:r>
          <a:endParaRPr lang="en-US" sz="1100" kern="1200" dirty="0"/>
        </a:p>
      </dsp:txBody>
      <dsp:txXfrm>
        <a:off x="2101278" y="1576728"/>
        <a:ext cx="1145298" cy="763531"/>
      </dsp:txXfrm>
    </dsp:sp>
    <dsp:sp modelId="{DFB20988-F7B7-4C46-A2EE-3952AF3A00B6}">
      <dsp:nvSpPr>
        <dsp:cNvPr id="0" name=""/>
        <dsp:cNvSpPr/>
      </dsp:nvSpPr>
      <dsp:spPr>
        <a:xfrm>
          <a:off x="3437459" y="1576728"/>
          <a:ext cx="1908829" cy="763531"/>
        </a:xfrm>
        <a:prstGeom prst="chevron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100" kern="1200" dirty="0" smtClean="0"/>
            <a:t>12:34:56:12:34:56</a:t>
          </a:r>
          <a:endParaRPr lang="en-US" sz="1100" kern="1200" dirty="0"/>
        </a:p>
      </dsp:txBody>
      <dsp:txXfrm>
        <a:off x="3819225" y="1576728"/>
        <a:ext cx="1145298" cy="7635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14A50-3062-3746-9C6E-D7072D165D80}" type="datetimeFigureOut">
              <a:rPr lang="en-US" smtClean="0"/>
              <a:t>1/23/2018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87E92-135F-034D-9DC8-7FF1198D5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22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4800" y="457200"/>
            <a:ext cx="6400800" cy="3602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4488" indent="-344488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/>
          <a:lstStyle/>
          <a:p>
            <a:fld id="{B29B11DE-6419-564E-90B8-34F4AB68CE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231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The link </a:t>
            </a:r>
            <a:r>
              <a:rPr lang="hu-HU" dirty="0" err="1" smtClean="0"/>
              <a:t>layer</a:t>
            </a:r>
            <a:r>
              <a:rPr lang="hu-HU" dirty="0" smtClean="0"/>
              <a:t> </a:t>
            </a:r>
            <a:r>
              <a:rPr lang="hu-HU" dirty="0" err="1" smtClean="0"/>
              <a:t>defines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format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packet</a:t>
            </a:r>
            <a:r>
              <a:rPr lang="hu-HU" dirty="0" smtClean="0"/>
              <a:t>.</a:t>
            </a:r>
          </a:p>
          <a:p>
            <a:endParaRPr lang="hu-HU" dirty="0" smtClean="0"/>
          </a:p>
          <a:p>
            <a:r>
              <a:rPr lang="hu-HU" dirty="0" smtClean="0"/>
              <a:t>The most </a:t>
            </a:r>
            <a:r>
              <a:rPr lang="hu-HU" dirty="0" err="1" smtClean="0"/>
              <a:t>interesting</a:t>
            </a:r>
            <a:r>
              <a:rPr lang="hu-HU" dirty="0" smtClean="0"/>
              <a:t> part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packet</a:t>
            </a:r>
            <a:r>
              <a:rPr lang="hu-HU" dirty="0" smtClean="0"/>
              <a:t> is </a:t>
            </a:r>
            <a:r>
              <a:rPr lang="hu-HU" dirty="0" err="1" smtClean="0"/>
              <a:t>the</a:t>
            </a:r>
            <a:r>
              <a:rPr lang="hu-HU" dirty="0" smtClean="0"/>
              <a:t> Access </a:t>
            </a:r>
            <a:r>
              <a:rPr lang="hu-HU" dirty="0" err="1" smtClean="0"/>
              <a:t>Address</a:t>
            </a:r>
            <a:r>
              <a:rPr lang="hu-HU" dirty="0" smtClean="0"/>
              <a:t>.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After</a:t>
            </a:r>
            <a:r>
              <a:rPr lang="hu-HU" dirty="0" smtClean="0"/>
              <a:t> a </a:t>
            </a:r>
            <a:r>
              <a:rPr lang="hu-HU" dirty="0" err="1" smtClean="0"/>
              <a:t>connection</a:t>
            </a:r>
            <a:r>
              <a:rPr lang="hu-HU" dirty="0" smtClean="0"/>
              <a:t> is </a:t>
            </a:r>
            <a:r>
              <a:rPr lang="hu-HU" dirty="0" err="1" smtClean="0"/>
              <a:t>created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two</a:t>
            </a:r>
            <a:r>
              <a:rPr lang="hu-HU" dirty="0" smtClean="0"/>
              <a:t> </a:t>
            </a:r>
            <a:r>
              <a:rPr lang="hu-HU" dirty="0" err="1" smtClean="0"/>
              <a:t>devices</a:t>
            </a:r>
            <a:r>
              <a:rPr lang="hu-HU" dirty="0" smtClean="0"/>
              <a:t>, </a:t>
            </a:r>
            <a:r>
              <a:rPr lang="hu-HU" dirty="0" err="1" smtClean="0"/>
              <a:t>they</a:t>
            </a:r>
            <a:r>
              <a:rPr lang="hu-HU" dirty="0" smtClean="0"/>
              <a:t> </a:t>
            </a:r>
            <a:r>
              <a:rPr lang="hu-HU" dirty="0" err="1" smtClean="0"/>
              <a:t>won’t</a:t>
            </a:r>
            <a:r>
              <a:rPr lang="hu-HU" dirty="0" smtClean="0"/>
              <a:t> </a:t>
            </a:r>
            <a:r>
              <a:rPr lang="hu-HU" dirty="0" err="1" smtClean="0"/>
              <a:t>use</a:t>
            </a:r>
            <a:r>
              <a:rPr lang="hu-HU" dirty="0" smtClean="0"/>
              <a:t> </a:t>
            </a:r>
            <a:r>
              <a:rPr lang="hu-HU" dirty="0" err="1" smtClean="0"/>
              <a:t>their</a:t>
            </a:r>
            <a:r>
              <a:rPr lang="hu-HU" dirty="0" smtClean="0"/>
              <a:t> </a:t>
            </a:r>
            <a:r>
              <a:rPr lang="hu-HU" dirty="0" err="1" smtClean="0"/>
              <a:t>Bluetooth</a:t>
            </a:r>
            <a:r>
              <a:rPr lang="hu-HU" dirty="0" smtClean="0"/>
              <a:t> </a:t>
            </a:r>
            <a:r>
              <a:rPr lang="hu-HU" dirty="0" err="1" smtClean="0"/>
              <a:t>address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address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other</a:t>
            </a:r>
            <a:r>
              <a:rPr lang="hu-HU" dirty="0" smtClean="0"/>
              <a:t> </a:t>
            </a:r>
            <a:r>
              <a:rPr lang="hu-HU" dirty="0" err="1" smtClean="0"/>
              <a:t>device</a:t>
            </a:r>
            <a:r>
              <a:rPr lang="hu-HU" dirty="0" smtClean="0"/>
              <a:t> </a:t>
            </a:r>
            <a:r>
              <a:rPr lang="hu-HU" dirty="0" err="1" smtClean="0"/>
              <a:t>any</a:t>
            </a:r>
            <a:r>
              <a:rPr lang="hu-HU" dirty="0" smtClean="0"/>
              <a:t> more, </a:t>
            </a:r>
            <a:r>
              <a:rPr lang="hu-HU" dirty="0" err="1" smtClean="0"/>
              <a:t>but</a:t>
            </a:r>
            <a:r>
              <a:rPr lang="hu-HU" dirty="0" smtClean="0"/>
              <a:t> </a:t>
            </a:r>
            <a:r>
              <a:rPr lang="hu-HU" dirty="0" err="1" smtClean="0"/>
              <a:t>they</a:t>
            </a:r>
            <a:r>
              <a:rPr lang="hu-HU" dirty="0" smtClean="0"/>
              <a:t> </a:t>
            </a:r>
            <a:r>
              <a:rPr lang="hu-HU" dirty="0" err="1" smtClean="0"/>
              <a:t>agree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an</a:t>
            </a:r>
            <a:r>
              <a:rPr lang="hu-HU" baseline="0" dirty="0" smtClean="0"/>
              <a:t> Access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identifies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filter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packets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82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order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create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have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find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each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first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solved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advertisement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least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advertisement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advertisement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channels</a:t>
            </a:r>
            <a:r>
              <a:rPr lang="hu-HU" baseline="0" dirty="0" smtClean="0"/>
              <a:t>. The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side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listens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advertisements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choose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wants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, and </a:t>
            </a:r>
            <a:r>
              <a:rPr lang="hu-HU" baseline="0" dirty="0" err="1" smtClean="0"/>
              <a:t>initiates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Advertisement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important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make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possible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find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each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also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needed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initiate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requests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sent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only</a:t>
            </a:r>
            <a:r>
              <a:rPr lang="hu-HU" baseline="0" dirty="0" smtClean="0"/>
              <a:t> right </a:t>
            </a:r>
            <a:r>
              <a:rPr lang="hu-HU" baseline="0" dirty="0" err="1" smtClean="0"/>
              <a:t>after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advertisement</a:t>
            </a:r>
            <a:r>
              <a:rPr lang="hu-HU" baseline="0" dirty="0" smtClean="0"/>
              <a:t>.</a:t>
            </a:r>
          </a:p>
          <a:p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means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2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without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advertisement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even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know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each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others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!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Advertisements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also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non-connectable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typically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beaconing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Advertisements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carry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different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like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name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services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supports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custom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012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Non-connectable</a:t>
            </a:r>
            <a:r>
              <a:rPr lang="hu-HU" dirty="0" smtClean="0"/>
              <a:t> </a:t>
            </a:r>
            <a:r>
              <a:rPr lang="hu-HU" dirty="0" err="1" smtClean="0"/>
              <a:t>mode</a:t>
            </a:r>
            <a:r>
              <a:rPr lang="hu-HU" dirty="0" smtClean="0"/>
              <a:t>: </a:t>
            </a:r>
            <a:r>
              <a:rPr lang="hu-HU" dirty="0" err="1" smtClean="0"/>
              <a:t>advertisement</a:t>
            </a:r>
            <a:r>
              <a:rPr lang="hu-HU" dirty="0" smtClean="0"/>
              <a:t> </a:t>
            </a:r>
            <a:r>
              <a:rPr lang="hu-HU" dirty="0" err="1" smtClean="0"/>
              <a:t>periodically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sent</a:t>
            </a:r>
            <a:r>
              <a:rPr lang="hu-HU" baseline="0" dirty="0" smtClean="0"/>
              <a:t> out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broadcast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simply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show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presence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mostly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beaconing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Scannable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non-connectable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mode</a:t>
            </a:r>
            <a:r>
              <a:rPr lang="hu-HU" baseline="0" dirty="0" smtClean="0"/>
              <a:t>: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sends</a:t>
            </a:r>
            <a:r>
              <a:rPr lang="hu-HU" baseline="0" dirty="0" smtClean="0"/>
              <a:t> out an </a:t>
            </a:r>
            <a:r>
              <a:rPr lang="hu-HU" baseline="0" dirty="0" err="1" smtClean="0"/>
              <a:t>advertisement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listens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request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scan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request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received</a:t>
            </a:r>
            <a:r>
              <a:rPr lang="hu-HU" baseline="0" dirty="0" smtClean="0"/>
              <a:t>, a </a:t>
            </a:r>
            <a:r>
              <a:rPr lang="hu-HU" baseline="0" dirty="0" err="1" smtClean="0"/>
              <a:t>scan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response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sent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specific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provide</a:t>
            </a:r>
            <a:r>
              <a:rPr lang="hu-HU" baseline="0" dirty="0" smtClean="0"/>
              <a:t> more </a:t>
            </a:r>
            <a:r>
              <a:rPr lang="hu-HU" baseline="0" dirty="0" err="1" smtClean="0"/>
              <a:t>data</a:t>
            </a:r>
            <a:endParaRPr lang="hu-HU" baseline="0" dirty="0" smtClean="0"/>
          </a:p>
          <a:p>
            <a:endParaRPr lang="hu-HU" baseline="0" dirty="0" smtClean="0"/>
          </a:p>
          <a:p>
            <a:r>
              <a:rPr lang="hu-HU" baseline="0" dirty="0" err="1" smtClean="0"/>
              <a:t>Undirected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connectable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mode</a:t>
            </a:r>
            <a:r>
              <a:rPr lang="hu-HU" baseline="0" dirty="0" smtClean="0"/>
              <a:t>: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sends</a:t>
            </a:r>
            <a:r>
              <a:rPr lang="hu-HU" baseline="0" dirty="0" smtClean="0"/>
              <a:t> out an </a:t>
            </a:r>
            <a:r>
              <a:rPr lang="hu-HU" baseline="0" dirty="0" err="1" smtClean="0"/>
              <a:t>advertisement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listens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requests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requests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Upon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receiving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request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procedure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initiated</a:t>
            </a:r>
            <a:endParaRPr lang="hu-HU" baseline="0" dirty="0" smtClean="0"/>
          </a:p>
          <a:p>
            <a:endParaRPr lang="hu-HU" baseline="0" dirty="0" smtClean="0"/>
          </a:p>
          <a:p>
            <a:r>
              <a:rPr lang="hu-HU" baseline="0" dirty="0" err="1" smtClean="0"/>
              <a:t>Directed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connectable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mode</a:t>
            </a:r>
            <a:r>
              <a:rPr lang="hu-HU" baseline="0" dirty="0" smtClean="0"/>
              <a:t>: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sends</a:t>
            </a:r>
            <a:r>
              <a:rPr lang="hu-HU" baseline="0" dirty="0" smtClean="0"/>
              <a:t> out an </a:t>
            </a:r>
            <a:r>
              <a:rPr lang="hu-HU" baseline="0" dirty="0" err="1" smtClean="0"/>
              <a:t>advertisement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listens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requests</a:t>
            </a:r>
            <a:r>
              <a:rPr lang="hu-HU" baseline="0" dirty="0" smtClean="0"/>
              <a:t>. The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request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accepted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66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If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access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 of a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 is 0x8E89BED6,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means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contains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advertisement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PDU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parsed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as</a:t>
            </a:r>
            <a:r>
              <a:rPr lang="hu-HU" baseline="0" dirty="0" smtClean="0"/>
              <a:t> an </a:t>
            </a:r>
            <a:r>
              <a:rPr lang="hu-HU" baseline="0" dirty="0" err="1" smtClean="0"/>
              <a:t>Advertisement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Channel</a:t>
            </a:r>
            <a:r>
              <a:rPr lang="hu-HU" baseline="0" dirty="0" smtClean="0"/>
              <a:t> PDU</a:t>
            </a:r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Public </a:t>
            </a:r>
            <a:r>
              <a:rPr lang="hu-HU" dirty="0" err="1" smtClean="0"/>
              <a:t>address</a:t>
            </a:r>
            <a:r>
              <a:rPr lang="hu-HU" dirty="0" smtClean="0"/>
              <a:t> is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static</a:t>
            </a:r>
            <a:r>
              <a:rPr lang="hu-HU" dirty="0" smtClean="0"/>
              <a:t> </a:t>
            </a:r>
            <a:r>
              <a:rPr lang="hu-HU" dirty="0" err="1" smtClean="0"/>
              <a:t>address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device</a:t>
            </a:r>
            <a:endParaRPr lang="hu-HU" dirty="0" smtClean="0"/>
          </a:p>
          <a:p>
            <a:r>
              <a:rPr lang="hu-HU" dirty="0" smtClean="0"/>
              <a:t>Random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means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temporary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intended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hide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identity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endParaRPr lang="hu-HU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41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Device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connect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another</a:t>
            </a:r>
            <a:r>
              <a:rPr lang="hu-HU" dirty="0" smtClean="0"/>
              <a:t> </a:t>
            </a:r>
            <a:r>
              <a:rPr lang="hu-HU" dirty="0" err="1" smtClean="0"/>
              <a:t>device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sending</a:t>
            </a:r>
            <a:r>
              <a:rPr lang="hu-HU" dirty="0" smtClean="0"/>
              <a:t> a </a:t>
            </a:r>
            <a:r>
              <a:rPr lang="hu-HU" dirty="0" err="1" smtClean="0"/>
              <a:t>connection</a:t>
            </a:r>
            <a:r>
              <a:rPr lang="hu-HU" dirty="0" smtClean="0"/>
              <a:t> </a:t>
            </a:r>
            <a:r>
              <a:rPr lang="hu-HU" dirty="0" err="1" smtClean="0"/>
              <a:t>request</a:t>
            </a:r>
            <a:r>
              <a:rPr lang="hu-HU" dirty="0" smtClean="0"/>
              <a:t> </a:t>
            </a:r>
            <a:r>
              <a:rPr lang="hu-HU" dirty="0" err="1" smtClean="0"/>
              <a:t>after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advertisement</a:t>
            </a:r>
            <a:r>
              <a:rPr lang="hu-HU" dirty="0" smtClean="0"/>
              <a:t> </a:t>
            </a:r>
            <a:r>
              <a:rPr lang="hu-HU" dirty="0" err="1" smtClean="0"/>
              <a:t>was</a:t>
            </a:r>
            <a:r>
              <a:rPr lang="hu-HU" dirty="0" smtClean="0"/>
              <a:t> </a:t>
            </a:r>
            <a:r>
              <a:rPr lang="hu-HU" dirty="0" err="1" smtClean="0"/>
              <a:t>received</a:t>
            </a:r>
            <a:r>
              <a:rPr lang="hu-HU" dirty="0" smtClean="0"/>
              <a:t>. 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time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window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defined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after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advertisement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requests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accepted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It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possible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another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without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advertisement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even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know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. I.e.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advertisement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dicovery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purposes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but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also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make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establishment </a:t>
            </a:r>
            <a:r>
              <a:rPr lang="hu-HU" baseline="0" dirty="0" err="1" smtClean="0"/>
              <a:t>possible</a:t>
            </a:r>
            <a:r>
              <a:rPr lang="hu-HU" baseline="0" dirty="0" smtClean="0"/>
              <a:t>!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Once</a:t>
            </a:r>
            <a:r>
              <a:rPr lang="hu-HU" baseline="0" dirty="0" smtClean="0"/>
              <a:t> 2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connected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communicate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until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closed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During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their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but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every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has a </a:t>
            </a:r>
            <a:r>
              <a:rPr lang="hu-HU" baseline="0" dirty="0" err="1" smtClean="0"/>
              <a:t>unique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access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exchanged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during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establishment.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access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sent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beginning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each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Once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closed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access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valid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any</a:t>
            </a:r>
            <a:r>
              <a:rPr lang="hu-HU" baseline="0" dirty="0" smtClean="0"/>
              <a:t> more and a </a:t>
            </a:r>
            <a:r>
              <a:rPr lang="hu-HU" baseline="0" dirty="0" err="1" smtClean="0"/>
              <a:t>new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established</a:t>
            </a:r>
            <a:r>
              <a:rPr lang="hu-HU" baseline="0" dirty="0" smtClean="0"/>
              <a:t>, i.e. </a:t>
            </a:r>
            <a:r>
              <a:rPr lang="hu-HU" baseline="0" dirty="0" err="1" smtClean="0"/>
              <a:t>advertising</a:t>
            </a:r>
            <a:r>
              <a:rPr lang="hu-HU" baseline="0" dirty="0" smtClean="0"/>
              <a:t>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restarted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8356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sent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higher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layers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long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fit </a:t>
            </a:r>
            <a:r>
              <a:rPr lang="hu-HU" baseline="0" dirty="0" err="1" smtClean="0"/>
              <a:t>into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one</a:t>
            </a:r>
            <a:r>
              <a:rPr lang="hu-HU" baseline="0" dirty="0" smtClean="0"/>
              <a:t> Link </a:t>
            </a:r>
            <a:r>
              <a:rPr lang="hu-HU" baseline="0" dirty="0" err="1" smtClean="0"/>
              <a:t>Layer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get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segmented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fragments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fit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. The Link </a:t>
            </a:r>
            <a:r>
              <a:rPr lang="hu-HU" baseline="0" dirty="0" err="1" smtClean="0"/>
              <a:t>Layer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signals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part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segment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sent</a:t>
            </a:r>
            <a:r>
              <a:rPr lang="hu-HU" baseline="0" dirty="0" smtClean="0"/>
              <a:t>.</a:t>
            </a:r>
            <a:endParaRPr lang="hu-HU" baseline="0" dirty="0" smtClean="0"/>
          </a:p>
          <a:p>
            <a:endParaRPr lang="hu-HU" baseline="0" dirty="0" smtClean="0"/>
          </a:p>
          <a:p>
            <a:r>
              <a:rPr lang="hu-HU" baseline="0" dirty="0" smtClean="0"/>
              <a:t>MD – more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signs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there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still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sent</a:t>
            </a:r>
            <a:r>
              <a:rPr lang="hu-HU" baseline="0" dirty="0" smtClean="0"/>
              <a:t>, hence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side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should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listen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another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there</a:t>
            </a:r>
            <a:r>
              <a:rPr lang="hu-HU" baseline="0" dirty="0" smtClean="0"/>
              <a:t> is no more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side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go </a:t>
            </a:r>
            <a:r>
              <a:rPr lang="hu-HU" baseline="0" dirty="0" err="1" smtClean="0"/>
              <a:t>sleep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until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beginning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next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interval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91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L2CAP is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bridge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lower</a:t>
            </a:r>
            <a:r>
              <a:rPr lang="hu-HU" dirty="0" smtClean="0"/>
              <a:t> and </a:t>
            </a:r>
            <a:r>
              <a:rPr lang="hu-HU" dirty="0" err="1" smtClean="0"/>
              <a:t>higher</a:t>
            </a:r>
            <a:r>
              <a:rPr lang="hu-HU" dirty="0" smtClean="0"/>
              <a:t> </a:t>
            </a:r>
            <a:r>
              <a:rPr lang="hu-HU" dirty="0" err="1" smtClean="0"/>
              <a:t>layers</a:t>
            </a:r>
            <a:r>
              <a:rPr lang="hu-HU" dirty="0" smtClean="0"/>
              <a:t>. </a:t>
            </a:r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defines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higher</a:t>
            </a:r>
            <a:r>
              <a:rPr lang="hu-HU" dirty="0" smtClean="0"/>
              <a:t> </a:t>
            </a:r>
            <a:r>
              <a:rPr lang="hu-HU" dirty="0" err="1" smtClean="0"/>
              <a:t>protocol</a:t>
            </a:r>
            <a:r>
              <a:rPr lang="hu-HU" dirty="0" smtClean="0"/>
              <a:t>.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had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segmented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L2CAP </a:t>
            </a:r>
            <a:r>
              <a:rPr lang="hu-HU" baseline="0" dirty="0" err="1" smtClean="0"/>
              <a:t>layer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responsible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reassembly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05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application</a:t>
            </a:r>
            <a:r>
              <a:rPr lang="hu-HU" dirty="0" smtClean="0"/>
              <a:t> </a:t>
            </a:r>
            <a:r>
              <a:rPr lang="hu-HU" dirty="0" err="1" smtClean="0"/>
              <a:t>layer</a:t>
            </a:r>
            <a:r>
              <a:rPr lang="hu-HU" dirty="0" smtClean="0"/>
              <a:t> </a:t>
            </a:r>
            <a:r>
              <a:rPr lang="hu-HU" dirty="0" err="1" smtClean="0"/>
              <a:t>we</a:t>
            </a:r>
            <a:r>
              <a:rPr lang="hu-HU" dirty="0" smtClean="0"/>
              <a:t> </a:t>
            </a:r>
            <a:r>
              <a:rPr lang="hu-HU" dirty="0" err="1" smtClean="0"/>
              <a:t>define</a:t>
            </a:r>
            <a:r>
              <a:rPr lang="hu-HU" dirty="0" smtClean="0"/>
              <a:t> a </a:t>
            </a:r>
            <a:r>
              <a:rPr lang="hu-HU" dirty="0" err="1" smtClean="0"/>
              <a:t>client</a:t>
            </a:r>
            <a:r>
              <a:rPr lang="hu-HU" dirty="0" smtClean="0"/>
              <a:t> and a</a:t>
            </a:r>
            <a:r>
              <a:rPr lang="hu-HU" baseline="0" dirty="0" smtClean="0"/>
              <a:t> server.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independent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master-slave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roles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smtClean="0"/>
              <a:t>The </a:t>
            </a:r>
            <a:r>
              <a:rPr lang="hu-HU" baseline="0" dirty="0" err="1" smtClean="0"/>
              <a:t>client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queries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server </a:t>
            </a:r>
            <a:r>
              <a:rPr lang="hu-HU" baseline="0" dirty="0" err="1" smtClean="0"/>
              <a:t>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writes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server</a:t>
            </a:r>
            <a:r>
              <a:rPr lang="hu-HU" baseline="0" dirty="0" smtClean="0"/>
              <a:t>. The server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also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notifications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client</a:t>
            </a:r>
            <a:r>
              <a:rPr lang="hu-HU" baseline="0" dirty="0" smtClean="0"/>
              <a:t> (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), </a:t>
            </a:r>
            <a:r>
              <a:rPr lang="hu-HU" baseline="0" dirty="0" err="1" smtClean="0"/>
              <a:t>but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read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any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client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write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any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client</a:t>
            </a:r>
            <a:r>
              <a:rPr lang="hu-HU" baseline="0" dirty="0" smtClean="0"/>
              <a:t>.</a:t>
            </a:r>
            <a:endParaRPr lang="hu-HU" baseline="0" dirty="0" smtClean="0"/>
          </a:p>
          <a:p>
            <a:endParaRPr lang="hu-HU" baseline="0" dirty="0" smtClean="0"/>
          </a:p>
          <a:p>
            <a:r>
              <a:rPr lang="hu-HU" baseline="0" dirty="0" smtClean="0"/>
              <a:t>A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a server and a </a:t>
            </a:r>
            <a:r>
              <a:rPr lang="hu-HU" baseline="0" dirty="0" err="1" smtClean="0"/>
              <a:t>client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same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time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read</a:t>
            </a:r>
            <a:r>
              <a:rPr lang="hu-HU" baseline="0" dirty="0" smtClean="0"/>
              <a:t>/</a:t>
            </a:r>
            <a:r>
              <a:rPr lang="hu-HU" baseline="0" dirty="0" err="1" smtClean="0"/>
              <a:t>write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database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remote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maintains</a:t>
            </a:r>
            <a:r>
              <a:rPr lang="hu-HU" baseline="0" dirty="0" smtClean="0"/>
              <a:t> an </a:t>
            </a:r>
            <a:r>
              <a:rPr lang="hu-HU" baseline="0" dirty="0" err="1" smtClean="0"/>
              <a:t>own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database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read</a:t>
            </a:r>
            <a:r>
              <a:rPr lang="hu-HU" baseline="0" dirty="0" smtClean="0"/>
              <a:t>/</a:t>
            </a:r>
            <a:r>
              <a:rPr lang="hu-HU" baseline="0" dirty="0" err="1" smtClean="0"/>
              <a:t>written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remote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smtClean="0"/>
              <a:t>The most </a:t>
            </a:r>
            <a:r>
              <a:rPr lang="hu-HU" baseline="0" dirty="0" err="1" smtClean="0"/>
              <a:t>common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usecase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smartphone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client</a:t>
            </a:r>
            <a:r>
              <a:rPr lang="hu-HU" baseline="0" dirty="0" smtClean="0"/>
              <a:t> and a </a:t>
            </a:r>
            <a:r>
              <a:rPr lang="hu-HU" baseline="0" dirty="0" err="1" smtClean="0"/>
              <a:t>sensor</a:t>
            </a:r>
            <a:r>
              <a:rPr lang="hu-HU" baseline="0" dirty="0" smtClean="0"/>
              <a:t>/</a:t>
            </a:r>
            <a:r>
              <a:rPr lang="hu-HU" baseline="0" dirty="0" err="1" smtClean="0"/>
              <a:t>actuator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</a:t>
            </a:r>
            <a:r>
              <a:rPr lang="hu-HU" baseline="0" dirty="0" smtClean="0"/>
              <a:t> </a:t>
            </a:r>
            <a:r>
              <a:rPr lang="hu-HU" baseline="0" dirty="0" smtClean="0"/>
              <a:t>server. </a:t>
            </a:r>
            <a:r>
              <a:rPr lang="hu-HU" baseline="0" dirty="0" err="1" smtClean="0"/>
              <a:t>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e.g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query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temperature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temperature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sensor</a:t>
            </a:r>
            <a:r>
              <a:rPr lang="hu-HU" baseline="0" dirty="0" smtClean="0"/>
              <a:t> and display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smartphone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6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Data is </a:t>
            </a:r>
            <a:r>
              <a:rPr lang="hu-HU" dirty="0" err="1" smtClean="0"/>
              <a:t>stored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attributes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server. </a:t>
            </a:r>
            <a:r>
              <a:rPr lang="hu-HU" dirty="0" err="1" smtClean="0"/>
              <a:t>These</a:t>
            </a:r>
            <a:r>
              <a:rPr lang="hu-HU" dirty="0" smtClean="0"/>
              <a:t> </a:t>
            </a:r>
            <a:r>
              <a:rPr lang="hu-HU" dirty="0" err="1" smtClean="0"/>
              <a:t>attributes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read</a:t>
            </a:r>
            <a:r>
              <a:rPr lang="hu-HU" baseline="0" dirty="0" smtClean="0"/>
              <a:t>/</a:t>
            </a:r>
            <a:r>
              <a:rPr lang="hu-HU" baseline="0" dirty="0" err="1" smtClean="0"/>
              <a:t>written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client</a:t>
            </a:r>
            <a:r>
              <a:rPr lang="hu-HU" baseline="0" dirty="0" smtClean="0"/>
              <a:t>. The server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also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push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client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changed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smtClean="0"/>
              <a:t>The </a:t>
            </a:r>
            <a:r>
              <a:rPr lang="hu-HU" baseline="0" dirty="0" err="1" smtClean="0"/>
              <a:t>attribute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protocol</a:t>
            </a:r>
            <a:r>
              <a:rPr lang="hu-HU" baseline="0" dirty="0" smtClean="0"/>
              <a:t> (ATT) </a:t>
            </a:r>
            <a:r>
              <a:rPr lang="hu-HU" baseline="0" dirty="0" err="1" smtClean="0"/>
              <a:t>does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define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interpret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content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attributes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just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arrays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bytes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addressed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individually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handles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952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The GATT </a:t>
            </a:r>
            <a:r>
              <a:rPr lang="hu-HU" dirty="0" err="1" smtClean="0"/>
              <a:t>protocol</a:t>
            </a:r>
            <a:r>
              <a:rPr lang="hu-HU" dirty="0" smtClean="0"/>
              <a:t> </a:t>
            </a:r>
            <a:r>
              <a:rPr lang="hu-HU" dirty="0" err="1" smtClean="0"/>
              <a:t>gives</a:t>
            </a:r>
            <a:r>
              <a:rPr lang="hu-HU" dirty="0" smtClean="0"/>
              <a:t> </a:t>
            </a:r>
            <a:r>
              <a:rPr lang="hu-HU" dirty="0" err="1" smtClean="0"/>
              <a:t>meaning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attributes</a:t>
            </a:r>
            <a:r>
              <a:rPr lang="hu-HU" dirty="0" smtClean="0"/>
              <a:t>. </a:t>
            </a:r>
            <a:r>
              <a:rPr lang="hu-HU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defines</a:t>
            </a:r>
            <a:r>
              <a:rPr lang="hu-HU" baseline="0" dirty="0" smtClean="0"/>
              <a:t> a GATT </a:t>
            </a:r>
            <a:r>
              <a:rPr lang="hu-HU" baseline="0" dirty="0" err="1" smtClean="0"/>
              <a:t>database</a:t>
            </a:r>
            <a:r>
              <a:rPr lang="hu-HU" baseline="0" dirty="0" smtClean="0"/>
              <a:t>. The </a:t>
            </a:r>
            <a:r>
              <a:rPr lang="hu-HU" baseline="0" dirty="0" err="1" smtClean="0"/>
              <a:t>attributes</a:t>
            </a:r>
            <a:r>
              <a:rPr lang="hu-HU" baseline="0" dirty="0" smtClean="0"/>
              <a:t> (of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ATT </a:t>
            </a:r>
            <a:r>
              <a:rPr lang="hu-HU" baseline="0" dirty="0" err="1" smtClean="0"/>
              <a:t>layer</a:t>
            </a:r>
            <a:r>
              <a:rPr lang="hu-HU" baseline="0" dirty="0" smtClean="0"/>
              <a:t>)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describe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structure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database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hold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database</a:t>
            </a:r>
            <a:r>
              <a:rPr lang="hu-HU" baseline="0" dirty="0" smtClean="0"/>
              <a:t>.</a:t>
            </a:r>
          </a:p>
          <a:p>
            <a:r>
              <a:rPr lang="hu-HU" baseline="0" dirty="0" err="1" smtClean="0"/>
              <a:t>Therefore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differentiate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Declaration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Descriptor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Characteristic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attributes</a:t>
            </a:r>
            <a:r>
              <a:rPr lang="hu-HU" baseline="0" dirty="0" smtClean="0"/>
              <a:t>: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-Declarations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describe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structure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database</a:t>
            </a:r>
            <a:endParaRPr lang="hu-HU" baseline="0" dirty="0" smtClean="0"/>
          </a:p>
          <a:p>
            <a:endParaRPr lang="hu-HU" baseline="0" dirty="0" smtClean="0"/>
          </a:p>
          <a:p>
            <a:r>
              <a:rPr lang="hu-HU" baseline="0" dirty="0" err="1" smtClean="0"/>
              <a:t>-Descriptors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describe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format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status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database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entries</a:t>
            </a:r>
            <a:endParaRPr lang="hu-HU" baseline="0" dirty="0" smtClean="0"/>
          </a:p>
          <a:p>
            <a:endParaRPr lang="hu-HU" baseline="0" dirty="0" smtClean="0"/>
          </a:p>
          <a:p>
            <a:r>
              <a:rPr lang="hu-HU" baseline="0" dirty="0" err="1" smtClean="0"/>
              <a:t>-Characteristics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contain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database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entries</a:t>
            </a:r>
            <a:endParaRPr lang="hu-HU" baseline="0" dirty="0" smtClean="0"/>
          </a:p>
          <a:p>
            <a:endParaRPr lang="hu-HU" baseline="0" dirty="0" smtClean="0"/>
          </a:p>
          <a:p>
            <a:r>
              <a:rPr lang="hu-HU" baseline="0" dirty="0" smtClean="0"/>
              <a:t>The </a:t>
            </a:r>
            <a:r>
              <a:rPr lang="hu-HU" baseline="0" dirty="0" err="1" smtClean="0"/>
              <a:t>database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structure</a:t>
            </a:r>
            <a:r>
              <a:rPr lang="hu-HU" baseline="0" dirty="0" smtClean="0"/>
              <a:t> has 3 </a:t>
            </a:r>
            <a:r>
              <a:rPr lang="hu-HU" baseline="0" dirty="0" err="1" smtClean="0"/>
              <a:t>levels</a:t>
            </a:r>
            <a:r>
              <a:rPr lang="hu-HU" baseline="0" dirty="0" smtClean="0"/>
              <a:t>:</a:t>
            </a:r>
          </a:p>
          <a:p>
            <a:r>
              <a:rPr lang="hu-HU" baseline="0" dirty="0" err="1" smtClean="0"/>
              <a:t>-Characteristics</a:t>
            </a:r>
            <a:r>
              <a:rPr lang="hu-HU" baseline="0" dirty="0" smtClean="0"/>
              <a:t> hold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entries</a:t>
            </a:r>
            <a:endParaRPr lang="hu-HU" baseline="0" dirty="0" smtClean="0"/>
          </a:p>
          <a:p>
            <a:r>
              <a:rPr lang="hu-HU" baseline="0" dirty="0" err="1" smtClean="0"/>
              <a:t>-Characteristics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grouped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Services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differentiate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groups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E.g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one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groups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describe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(</a:t>
            </a:r>
            <a:r>
              <a:rPr lang="hu-HU" baseline="0" dirty="0" err="1" smtClean="0"/>
              <a:t>name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firmware</a:t>
            </a:r>
            <a:r>
              <a:rPr lang="hu-HU" baseline="0" dirty="0" smtClean="0"/>
              <a:t> etc.), and </a:t>
            </a:r>
            <a:r>
              <a:rPr lang="hu-HU" baseline="0" dirty="0" err="1" smtClean="0"/>
              <a:t>another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group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describe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sensor</a:t>
            </a:r>
            <a:r>
              <a:rPr lang="hu-HU" baseline="0" dirty="0" smtClean="0"/>
              <a:t> status (</a:t>
            </a:r>
            <a:r>
              <a:rPr lang="hu-HU" baseline="0" dirty="0" err="1" smtClean="0"/>
              <a:t>temperature</a:t>
            </a:r>
            <a:r>
              <a:rPr lang="hu-HU" baseline="0" dirty="0" smtClean="0"/>
              <a:t>, etc.)</a:t>
            </a:r>
          </a:p>
          <a:p>
            <a:r>
              <a:rPr lang="hu-HU" baseline="0" dirty="0" err="1" smtClean="0"/>
              <a:t>-Services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grouped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Profiles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One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implements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Profile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implements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predefined</a:t>
            </a:r>
            <a:r>
              <a:rPr lang="hu-HU" baseline="0" dirty="0" smtClean="0"/>
              <a:t> (standard) </a:t>
            </a:r>
            <a:r>
              <a:rPr lang="hu-HU" baseline="0" dirty="0" err="1" smtClean="0"/>
              <a:t>Profile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know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service/</a:t>
            </a:r>
            <a:r>
              <a:rPr lang="hu-HU" baseline="0" dirty="0" err="1" smtClean="0"/>
              <a:t>characteristic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structure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under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standard and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have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discover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designed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interoperability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We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differentiate</a:t>
            </a:r>
            <a:r>
              <a:rPr lang="hu-HU" baseline="0" dirty="0" smtClean="0"/>
              <a:t> standard and </a:t>
            </a:r>
            <a:r>
              <a:rPr lang="hu-HU" baseline="0" dirty="0" err="1" smtClean="0"/>
              <a:t>custom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services</a:t>
            </a:r>
            <a:r>
              <a:rPr lang="hu-HU" baseline="0" dirty="0" smtClean="0"/>
              <a:t>/</a:t>
            </a:r>
            <a:r>
              <a:rPr lang="hu-HU" baseline="0" dirty="0" err="1" smtClean="0"/>
              <a:t>characteristics</a:t>
            </a:r>
            <a:endParaRPr lang="hu-HU" baseline="0" dirty="0" smtClean="0"/>
          </a:p>
          <a:p>
            <a:r>
              <a:rPr lang="hu-HU" baseline="0" dirty="0" err="1" smtClean="0"/>
              <a:t>-the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format</a:t>
            </a:r>
            <a:r>
              <a:rPr lang="hu-HU" baseline="0" dirty="0" smtClean="0"/>
              <a:t> of standard </a:t>
            </a:r>
            <a:r>
              <a:rPr lang="hu-HU" baseline="0" dirty="0" err="1" smtClean="0"/>
              <a:t>services</a:t>
            </a:r>
            <a:r>
              <a:rPr lang="hu-HU" baseline="0" dirty="0" smtClean="0"/>
              <a:t>/</a:t>
            </a:r>
            <a:r>
              <a:rPr lang="hu-HU" baseline="0" dirty="0" err="1" smtClean="0"/>
              <a:t>characteristics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strictly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defined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SIG. </a:t>
            </a:r>
            <a:r>
              <a:rPr lang="hu-HU" baseline="0" dirty="0" err="1" smtClean="0"/>
              <a:t>These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services</a:t>
            </a:r>
            <a:r>
              <a:rPr lang="hu-HU" baseline="0" dirty="0" smtClean="0"/>
              <a:t>/</a:t>
            </a:r>
            <a:r>
              <a:rPr lang="hu-HU" baseline="0" dirty="0" err="1" smtClean="0"/>
              <a:t>characteristics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identified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16bit UUID. Hence,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UUID is a </a:t>
            </a:r>
            <a:r>
              <a:rPr lang="hu-HU" baseline="0" dirty="0" err="1" smtClean="0"/>
              <a:t>unique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reference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specific</a:t>
            </a:r>
            <a:r>
              <a:rPr lang="hu-HU" baseline="0" dirty="0" smtClean="0"/>
              <a:t> service/</a:t>
            </a:r>
            <a:r>
              <a:rPr lang="hu-HU" baseline="0" dirty="0" err="1" smtClean="0"/>
              <a:t>characteristic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format</a:t>
            </a:r>
            <a:r>
              <a:rPr lang="hu-HU" baseline="0" dirty="0" smtClean="0"/>
              <a:t>. The standard </a:t>
            </a:r>
            <a:r>
              <a:rPr lang="hu-HU" baseline="0" dirty="0" err="1" smtClean="0"/>
              <a:t>UUIDs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listed</a:t>
            </a:r>
            <a:r>
              <a:rPr lang="hu-HU" baseline="0" dirty="0" smtClean="0"/>
              <a:t> here: https://www.bluetooth.com/specifications/gatt/services </a:t>
            </a:r>
          </a:p>
          <a:p>
            <a:r>
              <a:rPr lang="hu-HU" dirty="0" err="1" smtClean="0"/>
              <a:t>-custome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formats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implemented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well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case</a:t>
            </a:r>
            <a:r>
              <a:rPr lang="hu-HU" baseline="0" dirty="0" smtClean="0"/>
              <a:t> a 128bit UUID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generated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See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e.g</a:t>
            </a:r>
            <a:r>
              <a:rPr lang="hu-HU" baseline="0" dirty="0" smtClean="0"/>
              <a:t>. https://www.uuidgenerator.net/</a:t>
            </a:r>
            <a:endParaRPr lang="hu-H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62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understand</a:t>
            </a:r>
            <a:r>
              <a:rPr lang="hu-HU" dirty="0" smtClean="0"/>
              <a:t> </a:t>
            </a:r>
            <a:r>
              <a:rPr lang="hu-HU" dirty="0" err="1" smtClean="0"/>
              <a:t>Bluetooth</a:t>
            </a:r>
            <a:r>
              <a:rPr lang="hu-HU" dirty="0" smtClean="0"/>
              <a:t> </a:t>
            </a:r>
            <a:r>
              <a:rPr lang="hu-HU" dirty="0" err="1" smtClean="0"/>
              <a:t>technology</a:t>
            </a:r>
            <a:r>
              <a:rPr lang="hu-HU" dirty="0" smtClean="0"/>
              <a:t>, </a:t>
            </a:r>
            <a:r>
              <a:rPr lang="hu-HU" dirty="0" err="1" smtClean="0"/>
              <a:t>we</a:t>
            </a:r>
            <a:r>
              <a:rPr lang="hu-HU" dirty="0" smtClean="0"/>
              <a:t> </a:t>
            </a:r>
            <a:r>
              <a:rPr lang="hu-HU" dirty="0" err="1" smtClean="0"/>
              <a:t>will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speak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about</a:t>
            </a:r>
            <a:r>
              <a:rPr lang="hu-HU" baseline="0" dirty="0" smtClean="0"/>
              <a:t> 4 main </a:t>
            </a:r>
            <a:r>
              <a:rPr lang="hu-HU" baseline="0" dirty="0" err="1" smtClean="0"/>
              <a:t>topics</a:t>
            </a:r>
            <a:r>
              <a:rPr lang="hu-HU" baseline="0" dirty="0" smtClean="0"/>
              <a:t>:</a:t>
            </a:r>
          </a:p>
          <a:p>
            <a:pPr marL="171450" indent="-171450">
              <a:buFontTx/>
              <a:buChar char="-"/>
            </a:pPr>
            <a:r>
              <a:rPr lang="hu-HU" baseline="0" dirty="0" err="1" smtClean="0"/>
              <a:t>How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transmitted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physically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Frequencies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modulation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timing</a:t>
            </a:r>
            <a:r>
              <a:rPr lang="hu-HU" baseline="0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hu-HU" baseline="0" dirty="0" err="1" smtClean="0"/>
              <a:t>How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is made </a:t>
            </a:r>
            <a:r>
              <a:rPr lang="hu-HU" baseline="0" dirty="0" err="1" smtClean="0"/>
              <a:t>between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discovery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packets</a:t>
            </a:r>
            <a:endParaRPr lang="hu-HU" baseline="0" dirty="0" smtClean="0"/>
          </a:p>
          <a:p>
            <a:pPr marL="171450" indent="-171450">
              <a:buFontTx/>
              <a:buChar char="-"/>
            </a:pPr>
            <a:r>
              <a:rPr lang="hu-HU" baseline="0" dirty="0" err="1" smtClean="0"/>
              <a:t>How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exchanged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application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level</a:t>
            </a:r>
            <a:endParaRPr lang="hu-HU" baseline="0" dirty="0" smtClean="0"/>
          </a:p>
          <a:p>
            <a:pPr marL="171450" indent="-171450">
              <a:buFontTx/>
              <a:buChar char="-"/>
            </a:pPr>
            <a:r>
              <a:rPr lang="hu-HU" dirty="0" err="1" smtClean="0"/>
              <a:t>How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exchange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secured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201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The ATT </a:t>
            </a:r>
            <a:r>
              <a:rPr lang="hu-HU" dirty="0" err="1" smtClean="0"/>
              <a:t>protocol</a:t>
            </a:r>
            <a:r>
              <a:rPr lang="hu-HU" dirty="0" smtClean="0"/>
              <a:t> </a:t>
            </a:r>
            <a:r>
              <a:rPr lang="hu-HU" dirty="0" err="1" smtClean="0"/>
              <a:t>uses</a:t>
            </a:r>
            <a:r>
              <a:rPr lang="hu-HU" dirty="0" smtClean="0"/>
              <a:t> </a:t>
            </a:r>
            <a:r>
              <a:rPr lang="hu-HU" dirty="0" err="1" smtClean="0"/>
              <a:t>handles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read</a:t>
            </a:r>
            <a:r>
              <a:rPr lang="hu-HU" dirty="0" smtClean="0"/>
              <a:t>/</a:t>
            </a:r>
            <a:r>
              <a:rPr lang="hu-HU" dirty="0" err="1" smtClean="0"/>
              <a:t>write</a:t>
            </a:r>
            <a:r>
              <a:rPr lang="hu-HU" dirty="0" smtClean="0"/>
              <a:t> </a:t>
            </a:r>
            <a:r>
              <a:rPr lang="hu-HU" dirty="0" err="1" smtClean="0"/>
              <a:t>attributes</a:t>
            </a:r>
            <a:r>
              <a:rPr lang="hu-HU" dirty="0" smtClean="0"/>
              <a:t>.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obtain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handle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each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characteristic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attribute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GATT </a:t>
            </a:r>
            <a:r>
              <a:rPr lang="hu-HU" baseline="0" dirty="0" err="1" smtClean="0"/>
              <a:t>database</a:t>
            </a:r>
            <a:r>
              <a:rPr lang="hu-HU" baseline="0" dirty="0" smtClean="0"/>
              <a:t>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discovered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first</a:t>
            </a:r>
            <a:r>
              <a:rPr lang="hu-HU" baseline="0" dirty="0" smtClean="0"/>
              <a:t>. The GATT </a:t>
            </a:r>
            <a:r>
              <a:rPr lang="hu-HU" baseline="0" dirty="0" err="1" smtClean="0"/>
              <a:t>protocol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defines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GATT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commands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process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90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The ATT </a:t>
            </a:r>
            <a:r>
              <a:rPr lang="hu-HU" dirty="0" err="1" smtClean="0"/>
              <a:t>protocol</a:t>
            </a:r>
            <a:r>
              <a:rPr lang="hu-HU" dirty="0" smtClean="0"/>
              <a:t> </a:t>
            </a:r>
            <a:r>
              <a:rPr lang="hu-HU" dirty="0" err="1" smtClean="0"/>
              <a:t>uses</a:t>
            </a:r>
            <a:r>
              <a:rPr lang="hu-HU" dirty="0" smtClean="0"/>
              <a:t> </a:t>
            </a:r>
            <a:r>
              <a:rPr lang="hu-HU" dirty="0" err="1" smtClean="0"/>
              <a:t>handles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read</a:t>
            </a:r>
            <a:r>
              <a:rPr lang="hu-HU" dirty="0" smtClean="0"/>
              <a:t>/</a:t>
            </a:r>
            <a:r>
              <a:rPr lang="hu-HU" dirty="0" err="1" smtClean="0"/>
              <a:t>write</a:t>
            </a:r>
            <a:r>
              <a:rPr lang="hu-HU" dirty="0" smtClean="0"/>
              <a:t> </a:t>
            </a:r>
            <a:r>
              <a:rPr lang="hu-HU" dirty="0" err="1" smtClean="0"/>
              <a:t>attributes</a:t>
            </a:r>
            <a:r>
              <a:rPr lang="hu-HU" dirty="0" smtClean="0"/>
              <a:t>.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obtain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handle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each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characteristic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attribute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GATT </a:t>
            </a:r>
            <a:r>
              <a:rPr lang="hu-HU" baseline="0" dirty="0" err="1" smtClean="0"/>
              <a:t>database</a:t>
            </a:r>
            <a:r>
              <a:rPr lang="hu-HU" baseline="0" dirty="0" smtClean="0"/>
              <a:t>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discovered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first</a:t>
            </a:r>
            <a:r>
              <a:rPr lang="hu-HU" baseline="0" dirty="0" smtClean="0"/>
              <a:t>. The GATT </a:t>
            </a:r>
            <a:r>
              <a:rPr lang="hu-HU" baseline="0" dirty="0" err="1" smtClean="0"/>
              <a:t>protocol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defines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GATT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commands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process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4240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Here </a:t>
            </a:r>
            <a:r>
              <a:rPr lang="hu-HU" dirty="0" err="1" smtClean="0"/>
              <a:t>we</a:t>
            </a:r>
            <a:r>
              <a:rPr lang="hu-HU" dirty="0" smtClean="0"/>
              <a:t> </a:t>
            </a:r>
            <a:r>
              <a:rPr lang="hu-HU" dirty="0" err="1" smtClean="0"/>
              <a:t>list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format</a:t>
            </a:r>
            <a:r>
              <a:rPr lang="hu-HU" dirty="0" smtClean="0"/>
              <a:t> of </a:t>
            </a:r>
            <a:r>
              <a:rPr lang="hu-HU" dirty="0" err="1" smtClean="0"/>
              <a:t>some</a:t>
            </a:r>
            <a:r>
              <a:rPr lang="hu-HU" dirty="0" smtClean="0"/>
              <a:t> ATT </a:t>
            </a:r>
            <a:r>
              <a:rPr lang="hu-HU" dirty="0" err="1" smtClean="0"/>
              <a:t>protocol</a:t>
            </a:r>
            <a:r>
              <a:rPr lang="hu-HU" dirty="0" smtClean="0"/>
              <a:t> </a:t>
            </a:r>
            <a:r>
              <a:rPr lang="hu-HU" dirty="0" err="1" smtClean="0"/>
              <a:t>packets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read</a:t>
            </a:r>
            <a:r>
              <a:rPr lang="hu-HU" baseline="0" dirty="0" smtClean="0"/>
              <a:t>/</a:t>
            </a:r>
            <a:r>
              <a:rPr lang="hu-HU" baseline="0" dirty="0" err="1" smtClean="0"/>
              <a:t>write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/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attributes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server.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510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Here </a:t>
            </a:r>
            <a:r>
              <a:rPr lang="hu-HU" dirty="0" err="1" smtClean="0"/>
              <a:t>we</a:t>
            </a:r>
            <a:r>
              <a:rPr lang="hu-HU" dirty="0" smtClean="0"/>
              <a:t> </a:t>
            </a:r>
            <a:r>
              <a:rPr lang="hu-HU" dirty="0" err="1" smtClean="0"/>
              <a:t>list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format</a:t>
            </a:r>
            <a:r>
              <a:rPr lang="hu-HU" dirty="0" smtClean="0"/>
              <a:t> of </a:t>
            </a:r>
            <a:r>
              <a:rPr lang="hu-HU" dirty="0" err="1" smtClean="0"/>
              <a:t>some</a:t>
            </a:r>
            <a:r>
              <a:rPr lang="hu-HU" dirty="0" smtClean="0"/>
              <a:t> ATT </a:t>
            </a:r>
            <a:r>
              <a:rPr lang="hu-HU" dirty="0" err="1" smtClean="0"/>
              <a:t>protocol</a:t>
            </a:r>
            <a:r>
              <a:rPr lang="hu-HU" dirty="0" smtClean="0"/>
              <a:t> </a:t>
            </a:r>
            <a:r>
              <a:rPr lang="hu-HU" dirty="0" err="1" smtClean="0"/>
              <a:t>packets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read</a:t>
            </a:r>
            <a:r>
              <a:rPr lang="hu-HU" baseline="0" dirty="0" smtClean="0"/>
              <a:t>/</a:t>
            </a:r>
            <a:r>
              <a:rPr lang="hu-HU" baseline="0" dirty="0" err="1" smtClean="0"/>
              <a:t>write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/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attributes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server.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9786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Here </a:t>
            </a:r>
            <a:r>
              <a:rPr lang="hu-HU" dirty="0" err="1" smtClean="0"/>
              <a:t>we</a:t>
            </a:r>
            <a:r>
              <a:rPr lang="hu-HU" dirty="0" smtClean="0"/>
              <a:t> </a:t>
            </a:r>
            <a:r>
              <a:rPr lang="hu-HU" dirty="0" err="1" smtClean="0"/>
              <a:t>list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format</a:t>
            </a:r>
            <a:r>
              <a:rPr lang="hu-HU" dirty="0" smtClean="0"/>
              <a:t> of </a:t>
            </a:r>
            <a:r>
              <a:rPr lang="hu-HU" dirty="0" err="1" smtClean="0"/>
              <a:t>some</a:t>
            </a:r>
            <a:r>
              <a:rPr lang="hu-HU" dirty="0" smtClean="0"/>
              <a:t> ATT </a:t>
            </a:r>
            <a:r>
              <a:rPr lang="hu-HU" dirty="0" err="1" smtClean="0"/>
              <a:t>protocol</a:t>
            </a:r>
            <a:r>
              <a:rPr lang="hu-HU" dirty="0" smtClean="0"/>
              <a:t> </a:t>
            </a:r>
            <a:r>
              <a:rPr lang="hu-HU" dirty="0" err="1" smtClean="0"/>
              <a:t>packets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read</a:t>
            </a:r>
            <a:r>
              <a:rPr lang="hu-HU" baseline="0" dirty="0" smtClean="0"/>
              <a:t>/</a:t>
            </a:r>
            <a:r>
              <a:rPr lang="hu-HU" baseline="0" dirty="0" err="1" smtClean="0"/>
              <a:t>write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/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attributes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server.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606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summarize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full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structure</a:t>
            </a:r>
            <a:r>
              <a:rPr lang="hu-HU" baseline="0" dirty="0" smtClean="0"/>
              <a:t>, here </a:t>
            </a:r>
            <a:r>
              <a:rPr lang="hu-HU" baseline="0" dirty="0" err="1" smtClean="0"/>
              <a:t>all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expanded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view</a:t>
            </a:r>
            <a:r>
              <a:rPr lang="hu-HU" baseline="0" dirty="0" smtClean="0"/>
              <a:t> of an ATT </a:t>
            </a:r>
            <a:r>
              <a:rPr lang="hu-HU" baseline="0" dirty="0" err="1" smtClean="0"/>
              <a:t>write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ordered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layers</a:t>
            </a:r>
            <a:r>
              <a:rPr lang="hu-HU" baseline="0" dirty="0" smtClean="0"/>
              <a:t>.</a:t>
            </a:r>
          </a:p>
          <a:p>
            <a:r>
              <a:rPr lang="hu-HU" baseline="0" dirty="0" err="1" smtClean="0"/>
              <a:t>This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when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written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more </a:t>
            </a:r>
            <a:r>
              <a:rPr lang="hu-HU" baseline="0" dirty="0" err="1" smtClean="0"/>
              <a:t>than</a:t>
            </a:r>
            <a:r>
              <a:rPr lang="hu-HU" baseline="0" dirty="0" smtClean="0"/>
              <a:t> 244B.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whole</a:t>
            </a:r>
            <a:r>
              <a:rPr lang="hu-HU" baseline="0" dirty="0" smtClean="0"/>
              <a:t> ATT </a:t>
            </a:r>
            <a:r>
              <a:rPr lang="hu-HU" baseline="0" dirty="0" err="1" smtClean="0"/>
              <a:t>command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one</a:t>
            </a:r>
            <a:r>
              <a:rPr lang="hu-HU" baseline="0" dirty="0" smtClean="0"/>
              <a:t> Link </a:t>
            </a:r>
            <a:r>
              <a:rPr lang="hu-HU" baseline="0" dirty="0" err="1" smtClean="0"/>
              <a:t>Layer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, and no </a:t>
            </a:r>
            <a:r>
              <a:rPr lang="hu-HU" baseline="0" dirty="0" err="1" smtClean="0"/>
              <a:t>segmentation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needed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more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sent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L2CAP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will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segmented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sent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more </a:t>
            </a:r>
            <a:r>
              <a:rPr lang="hu-HU" baseline="0" dirty="0" err="1" smtClean="0"/>
              <a:t>than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one</a:t>
            </a:r>
            <a:r>
              <a:rPr lang="hu-HU" baseline="0" dirty="0" smtClean="0"/>
              <a:t> Link </a:t>
            </a:r>
            <a:r>
              <a:rPr lang="hu-HU" baseline="0" dirty="0" err="1" smtClean="0"/>
              <a:t>Layer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packets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5801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Bluetooth</a:t>
            </a:r>
            <a:r>
              <a:rPr lang="hu-HU" dirty="0" smtClean="0"/>
              <a:t> standard </a:t>
            </a:r>
            <a:r>
              <a:rPr lang="hu-HU" dirty="0" err="1" smtClean="0"/>
              <a:t>provides</a:t>
            </a:r>
            <a:r>
              <a:rPr lang="hu-HU" dirty="0" smtClean="0"/>
              <a:t> 3 </a:t>
            </a:r>
            <a:r>
              <a:rPr lang="hu-HU" dirty="0" err="1" smtClean="0"/>
              <a:t>security</a:t>
            </a:r>
            <a:r>
              <a:rPr lang="hu-HU" dirty="0" smtClean="0"/>
              <a:t> </a:t>
            </a:r>
            <a:r>
              <a:rPr lang="hu-HU" dirty="0" err="1" smtClean="0"/>
              <a:t>services</a:t>
            </a:r>
            <a:r>
              <a:rPr lang="hu-HU" dirty="0" smtClean="0"/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 smtClean="0"/>
              <a:t>-encryption</a:t>
            </a:r>
            <a:r>
              <a:rPr lang="hu-HU" dirty="0" smtClean="0"/>
              <a:t> </a:t>
            </a:r>
            <a:r>
              <a:rPr lang="hu-HU" dirty="0" err="1" smtClean="0"/>
              <a:t>means</a:t>
            </a:r>
            <a:r>
              <a:rPr lang="hu-HU" dirty="0" smtClean="0"/>
              <a:t> </a:t>
            </a:r>
            <a:r>
              <a:rPr lang="hu-HU" dirty="0" err="1" smtClean="0"/>
              <a:t>that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packets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encrypted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security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keys</a:t>
            </a:r>
            <a:r>
              <a:rPr lang="hu-HU" baseline="0" dirty="0" smtClean="0"/>
              <a:t>, hence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cannot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eavesdropped</a:t>
            </a:r>
            <a:r>
              <a:rPr lang="hu-HU" baseline="0" dirty="0" smtClean="0"/>
              <a:t>. </a:t>
            </a:r>
            <a:r>
              <a:rPr lang="hu-HU" b="0" baseline="0" dirty="0" smtClean="0"/>
              <a:t>(</a:t>
            </a:r>
            <a:r>
              <a:rPr lang="fi-FI" sz="1200" dirty="0" smtClean="0"/>
              <a:t>Bluetooth uses AES-128 as the encryption algorithm</a:t>
            </a:r>
            <a:r>
              <a:rPr lang="hu-HU" b="0" baseline="0" dirty="0" smtClean="0"/>
              <a:t>)</a:t>
            </a:r>
          </a:p>
          <a:p>
            <a:r>
              <a:rPr lang="hu-HU" baseline="0" dirty="0" err="1" smtClean="0"/>
              <a:t>-authentication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means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security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keys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also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exchanged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securely</a:t>
            </a:r>
            <a:r>
              <a:rPr lang="hu-HU" baseline="0" dirty="0" smtClean="0"/>
              <a:t>, hence </a:t>
            </a:r>
            <a:r>
              <a:rPr lang="hu-HU" baseline="0" dirty="0" err="1" smtClean="0"/>
              <a:t>packets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cannot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decoded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modified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re-encoded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third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party</a:t>
            </a:r>
            <a:r>
              <a:rPr lang="hu-HU" baseline="0" dirty="0" smtClean="0"/>
              <a:t>.</a:t>
            </a:r>
          </a:p>
          <a:p>
            <a:r>
              <a:rPr lang="hu-HU" baseline="0" dirty="0" err="1" smtClean="0"/>
              <a:t>-privacy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means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</a:t>
            </a:r>
            <a:r>
              <a:rPr lang="hu-HU" baseline="0" dirty="0" smtClean="0"/>
              <a:t> random </a:t>
            </a:r>
            <a:r>
              <a:rPr lang="hu-HU" baseline="0" dirty="0" err="1" smtClean="0"/>
              <a:t>addresses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instead</a:t>
            </a:r>
            <a:r>
              <a:rPr lang="hu-HU" baseline="0" dirty="0" smtClean="0"/>
              <a:t> of a </a:t>
            </a:r>
            <a:r>
              <a:rPr lang="hu-HU" baseline="0" dirty="0" err="1" smtClean="0"/>
              <a:t>static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public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avoid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tracking</a:t>
            </a:r>
            <a:r>
              <a:rPr lang="hu-HU" baseline="0" dirty="0" smtClean="0"/>
              <a:t>. The random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resolved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security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keys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get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identity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974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order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secure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connection</a:t>
            </a:r>
            <a:r>
              <a:rPr lang="hu-HU" dirty="0" smtClean="0"/>
              <a:t>,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devices</a:t>
            </a:r>
            <a:r>
              <a:rPr lang="hu-HU" dirty="0" smtClean="0"/>
              <a:t> </a:t>
            </a:r>
            <a:r>
              <a:rPr lang="hu-HU" dirty="0" err="1" smtClean="0"/>
              <a:t>have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exchange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security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keys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called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pairing</a:t>
            </a:r>
            <a:r>
              <a:rPr lang="hu-HU" baseline="0" dirty="0" smtClean="0"/>
              <a:t>.</a:t>
            </a:r>
          </a:p>
          <a:p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done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automatically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but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automatic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exchange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does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ensure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keys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obtained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third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party</a:t>
            </a:r>
            <a:r>
              <a:rPr lang="hu-HU" baseline="0" dirty="0" smtClean="0"/>
              <a:t>, i.e.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does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provide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autchentication</a:t>
            </a:r>
            <a:r>
              <a:rPr lang="hu-HU" baseline="0" dirty="0" smtClean="0"/>
              <a:t>.</a:t>
            </a:r>
          </a:p>
          <a:p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make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exchange</a:t>
            </a:r>
            <a:r>
              <a:rPr lang="hu-HU" baseline="0" dirty="0" smtClean="0"/>
              <a:t> more </a:t>
            </a:r>
            <a:r>
              <a:rPr lang="hu-HU" baseline="0" dirty="0" err="1" smtClean="0"/>
              <a:t>secure</a:t>
            </a:r>
            <a:r>
              <a:rPr lang="hu-HU" baseline="0" dirty="0" smtClean="0"/>
              <a:t>, a </a:t>
            </a:r>
            <a:r>
              <a:rPr lang="hu-HU" baseline="0" dirty="0" err="1" smtClean="0"/>
              <a:t>passkey</a:t>
            </a:r>
            <a:r>
              <a:rPr lang="hu-HU" baseline="0" dirty="0" smtClean="0"/>
              <a:t>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exchanged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via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another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channel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Typically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displays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passkey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user</a:t>
            </a:r>
            <a:r>
              <a:rPr lang="hu-HU" baseline="0" dirty="0" smtClean="0"/>
              <a:t>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input </a:t>
            </a:r>
            <a:r>
              <a:rPr lang="hu-HU" baseline="0" dirty="0" err="1" smtClean="0"/>
              <a:t>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but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different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scenarios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exist</a:t>
            </a:r>
            <a:r>
              <a:rPr lang="hu-HU" baseline="0" dirty="0" smtClean="0"/>
              <a:t>.</a:t>
            </a:r>
          </a:p>
          <a:p>
            <a:r>
              <a:rPr lang="hu-HU" baseline="0" dirty="0" smtClean="0"/>
              <a:t>The </a:t>
            </a:r>
            <a:r>
              <a:rPr lang="hu-HU" baseline="0" dirty="0" err="1" smtClean="0"/>
              <a:t>secure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exchange</a:t>
            </a:r>
            <a:r>
              <a:rPr lang="hu-HU" baseline="0" dirty="0" smtClean="0"/>
              <a:t>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done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once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stored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disconnected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reconnected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their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stored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keys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secure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their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new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called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bonding</a:t>
            </a:r>
            <a:r>
              <a:rPr lang="hu-HU" baseline="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8566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Different</a:t>
            </a:r>
            <a:r>
              <a:rPr lang="hu-HU" dirty="0" smtClean="0"/>
              <a:t> </a:t>
            </a:r>
            <a:r>
              <a:rPr lang="hu-HU" dirty="0" err="1" smtClean="0"/>
              <a:t>pairing</a:t>
            </a:r>
            <a:r>
              <a:rPr lang="hu-HU" dirty="0" smtClean="0"/>
              <a:t> </a:t>
            </a:r>
            <a:r>
              <a:rPr lang="hu-HU" dirty="0" err="1" smtClean="0"/>
              <a:t>methods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based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input/output </a:t>
            </a:r>
            <a:r>
              <a:rPr lang="hu-HU" baseline="0" dirty="0" err="1" smtClean="0"/>
              <a:t>capabilities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See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table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177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If</a:t>
            </a:r>
            <a:r>
              <a:rPr lang="hu-HU" dirty="0" smtClean="0"/>
              <a:t> a </a:t>
            </a:r>
            <a:r>
              <a:rPr lang="hu-HU" dirty="0" err="1" smtClean="0"/>
              <a:t>device</a:t>
            </a:r>
            <a:r>
              <a:rPr lang="hu-HU" dirty="0" smtClean="0"/>
              <a:t> </a:t>
            </a:r>
            <a:r>
              <a:rPr lang="hu-HU" dirty="0" err="1" smtClean="0"/>
              <a:t>advertises</a:t>
            </a:r>
            <a:r>
              <a:rPr lang="hu-HU" dirty="0" smtClean="0"/>
              <a:t> </a:t>
            </a:r>
            <a:r>
              <a:rPr lang="hu-HU" dirty="0" err="1" smtClean="0"/>
              <a:t>itself</a:t>
            </a:r>
            <a:r>
              <a:rPr lang="hu-HU" dirty="0" smtClean="0"/>
              <a:t> </a:t>
            </a:r>
            <a:r>
              <a:rPr lang="hu-HU" dirty="0" err="1" smtClean="0"/>
              <a:t>alwas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same</a:t>
            </a:r>
            <a:r>
              <a:rPr lang="hu-HU" dirty="0" smtClean="0"/>
              <a:t> </a:t>
            </a:r>
            <a:r>
              <a:rPr lang="hu-HU" dirty="0" err="1" smtClean="0"/>
              <a:t>static</a:t>
            </a:r>
            <a:r>
              <a:rPr lang="hu-HU" dirty="0" smtClean="0"/>
              <a:t> </a:t>
            </a:r>
            <a:r>
              <a:rPr lang="hu-HU" dirty="0" err="1" smtClean="0"/>
              <a:t>Bluetooth</a:t>
            </a:r>
            <a:r>
              <a:rPr lang="hu-HU" dirty="0" smtClean="0"/>
              <a:t> </a:t>
            </a:r>
            <a:r>
              <a:rPr lang="hu-HU" dirty="0" err="1" smtClean="0"/>
              <a:t>address</a:t>
            </a:r>
            <a:r>
              <a:rPr lang="hu-HU" dirty="0" smtClean="0"/>
              <a:t>,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tracked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easily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often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harmful</a:t>
            </a:r>
            <a:r>
              <a:rPr lang="hu-HU" baseline="0" dirty="0" smtClean="0"/>
              <a:t>.</a:t>
            </a:r>
          </a:p>
          <a:p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overcome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issue</a:t>
            </a:r>
            <a:r>
              <a:rPr lang="hu-HU" baseline="0" dirty="0" smtClean="0"/>
              <a:t>, random </a:t>
            </a:r>
            <a:r>
              <a:rPr lang="hu-HU" baseline="0" dirty="0" err="1" smtClean="0"/>
              <a:t>addresses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also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. The random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generated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static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using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security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key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Only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bonded</a:t>
            </a:r>
            <a:r>
              <a:rPr lang="hu-HU" baseline="0" dirty="0" smtClean="0"/>
              <a:t> (</a:t>
            </a:r>
            <a:r>
              <a:rPr lang="hu-HU" baseline="0" dirty="0" err="1" smtClean="0"/>
              <a:t>trusted</a:t>
            </a:r>
            <a:r>
              <a:rPr lang="hu-HU" baseline="0" dirty="0" smtClean="0"/>
              <a:t>)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know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security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original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address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resolved</a:t>
            </a:r>
            <a:r>
              <a:rPr lang="hu-HU" baseline="0" dirty="0" smtClean="0"/>
              <a:t>.</a:t>
            </a:r>
          </a:p>
          <a:p>
            <a:r>
              <a:rPr lang="hu-HU" baseline="0" dirty="0" smtClean="0"/>
              <a:t>The random </a:t>
            </a:r>
            <a:r>
              <a:rPr lang="hu-HU" baseline="0" dirty="0" err="1" smtClean="0"/>
              <a:t>number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change</a:t>
            </a:r>
            <a:r>
              <a:rPr lang="hu-HU" baseline="0" dirty="0" smtClean="0"/>
              <a:t> over </a:t>
            </a:r>
            <a:r>
              <a:rPr lang="hu-HU" baseline="0" dirty="0" err="1" smtClean="0"/>
              <a:t>time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cannot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tracked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However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trusted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know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different</a:t>
            </a:r>
            <a:r>
              <a:rPr lang="hu-HU" baseline="0" dirty="0" smtClean="0"/>
              <a:t> random </a:t>
            </a:r>
            <a:r>
              <a:rPr lang="hu-HU" baseline="0" dirty="0" err="1" smtClean="0"/>
              <a:t>addresses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belong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same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30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Just</a:t>
            </a:r>
            <a:r>
              <a:rPr lang="hu-HU" dirty="0" smtClean="0"/>
              <a:t> </a:t>
            </a:r>
            <a:r>
              <a:rPr lang="hu-HU" dirty="0" err="1" smtClean="0"/>
              <a:t>like</a:t>
            </a:r>
            <a:r>
              <a:rPr lang="hu-HU" dirty="0" smtClean="0"/>
              <a:t> TCP/IP </a:t>
            </a:r>
            <a:r>
              <a:rPr lang="hu-HU" dirty="0" err="1" smtClean="0"/>
              <a:t>stack</a:t>
            </a:r>
            <a:r>
              <a:rPr lang="hu-HU" dirty="0" smtClean="0"/>
              <a:t>,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Bluetooth</a:t>
            </a:r>
            <a:r>
              <a:rPr lang="hu-HU" dirty="0" smtClean="0"/>
              <a:t> </a:t>
            </a:r>
            <a:r>
              <a:rPr lang="hu-HU" dirty="0" err="1" smtClean="0"/>
              <a:t>stack</a:t>
            </a:r>
            <a:r>
              <a:rPr lang="hu-HU" dirty="0" smtClean="0"/>
              <a:t> </a:t>
            </a:r>
            <a:r>
              <a:rPr lang="hu-HU" dirty="0" err="1" smtClean="0"/>
              <a:t>consist</a:t>
            </a:r>
            <a:r>
              <a:rPr lang="hu-HU" dirty="0" smtClean="0"/>
              <a:t> of </a:t>
            </a:r>
            <a:r>
              <a:rPr lang="hu-HU" dirty="0" err="1" smtClean="0"/>
              <a:t>layers</a:t>
            </a:r>
            <a:endParaRPr lang="hu-HU" dirty="0" smtClean="0"/>
          </a:p>
          <a:p>
            <a:r>
              <a:rPr lang="hu-HU" dirty="0" err="1" smtClean="0"/>
              <a:t>-the</a:t>
            </a:r>
            <a:r>
              <a:rPr lang="hu-HU" dirty="0" smtClean="0"/>
              <a:t> </a:t>
            </a:r>
            <a:r>
              <a:rPr lang="hu-HU" dirty="0" err="1" smtClean="0"/>
              <a:t>physical</a:t>
            </a:r>
            <a:r>
              <a:rPr lang="hu-HU" dirty="0" smtClean="0"/>
              <a:t> </a:t>
            </a:r>
            <a:r>
              <a:rPr lang="hu-HU" dirty="0" err="1" smtClean="0"/>
              <a:t>layer</a:t>
            </a:r>
            <a:r>
              <a:rPr lang="hu-HU" dirty="0" smtClean="0"/>
              <a:t> is </a:t>
            </a:r>
            <a:r>
              <a:rPr lang="hu-HU" dirty="0" err="1" smtClean="0"/>
              <a:t>responsible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transmitting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over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air.</a:t>
            </a:r>
          </a:p>
          <a:p>
            <a:r>
              <a:rPr lang="hu-HU" baseline="0" dirty="0" err="1" smtClean="0"/>
              <a:t>-the</a:t>
            </a:r>
            <a:r>
              <a:rPr lang="hu-HU" baseline="0" dirty="0" smtClean="0"/>
              <a:t> link </a:t>
            </a:r>
            <a:r>
              <a:rPr lang="hu-HU" baseline="0" dirty="0" err="1" smtClean="0"/>
              <a:t>layer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organizes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packets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controls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process</a:t>
            </a:r>
            <a:r>
              <a:rPr lang="hu-HU" baseline="0" dirty="0" smtClean="0"/>
              <a:t>: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discovery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establishment</a:t>
            </a:r>
          </a:p>
          <a:p>
            <a:r>
              <a:rPr lang="hu-HU" baseline="0" dirty="0" err="1" smtClean="0"/>
              <a:t>-the</a:t>
            </a:r>
            <a:r>
              <a:rPr lang="hu-HU" baseline="0" dirty="0" smtClean="0"/>
              <a:t> L2CAP </a:t>
            </a:r>
            <a:r>
              <a:rPr lang="hu-HU" baseline="0" dirty="0" err="1" smtClean="0"/>
              <a:t>layer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responsibe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higher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level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protocol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multiplexing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segmentation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and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reassembly</a:t>
            </a:r>
            <a:endParaRPr lang="hu-HU" baseline="0" dirty="0" smtClean="0"/>
          </a:p>
          <a:p>
            <a:r>
              <a:rPr lang="hu-HU" baseline="0" dirty="0" err="1" smtClean="0"/>
              <a:t>-the</a:t>
            </a:r>
            <a:r>
              <a:rPr lang="hu-HU" baseline="0" dirty="0" smtClean="0"/>
              <a:t> SMP </a:t>
            </a:r>
            <a:r>
              <a:rPr lang="hu-HU" baseline="0" dirty="0" err="1" smtClean="0"/>
              <a:t>layer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responsible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secure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Exchanging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keys</a:t>
            </a:r>
            <a:r>
              <a:rPr lang="hu-HU" baseline="0" dirty="0" smtClean="0"/>
              <a:t>, etc.</a:t>
            </a:r>
          </a:p>
          <a:p>
            <a:r>
              <a:rPr lang="hu-HU" baseline="0" dirty="0" err="1" smtClean="0"/>
              <a:t>-the</a:t>
            </a:r>
            <a:r>
              <a:rPr lang="hu-HU" baseline="0" dirty="0" smtClean="0"/>
              <a:t> ATT </a:t>
            </a:r>
            <a:r>
              <a:rPr lang="hu-HU" baseline="0" dirty="0" err="1" smtClean="0"/>
              <a:t>layer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responsible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sending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over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link. </a:t>
            </a:r>
            <a:r>
              <a:rPr lang="hu-HU" baseline="0" dirty="0" err="1" smtClean="0"/>
              <a:t>Reading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writing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any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attributes</a:t>
            </a:r>
            <a:r>
              <a:rPr lang="hu-HU" baseline="0" dirty="0" smtClean="0"/>
              <a:t>.</a:t>
            </a:r>
          </a:p>
          <a:p>
            <a:r>
              <a:rPr lang="hu-HU" baseline="0" dirty="0" err="1" smtClean="0"/>
              <a:t>-the</a:t>
            </a:r>
            <a:r>
              <a:rPr lang="hu-HU" baseline="0" dirty="0" smtClean="0"/>
              <a:t> GATT </a:t>
            </a:r>
            <a:r>
              <a:rPr lang="hu-HU" baseline="0" dirty="0" err="1" smtClean="0"/>
              <a:t>defines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services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characteristics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descriptors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all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is an </a:t>
            </a:r>
            <a:r>
              <a:rPr lang="hu-HU" baseline="0" dirty="0" err="1" smtClean="0"/>
              <a:t>attribute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handled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ATT. GATT is </a:t>
            </a:r>
            <a:r>
              <a:rPr lang="hu-HU" baseline="0" dirty="0" err="1" smtClean="0"/>
              <a:t>responsible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discovering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structure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services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characteristics</a:t>
            </a:r>
            <a:endParaRPr lang="hu-HU" baseline="0" dirty="0" smtClean="0"/>
          </a:p>
          <a:p>
            <a:r>
              <a:rPr lang="hu-HU" baseline="0" dirty="0" err="1" smtClean="0"/>
              <a:t>-the</a:t>
            </a:r>
            <a:r>
              <a:rPr lang="hu-HU" baseline="0" dirty="0" smtClean="0"/>
              <a:t> GAP </a:t>
            </a:r>
            <a:r>
              <a:rPr lang="en-US" baseline="0" dirty="0" smtClean="0"/>
              <a:t>defines the generic</a:t>
            </a:r>
            <a:r>
              <a:rPr lang="hu-HU" baseline="0" dirty="0" smtClean="0"/>
              <a:t> </a:t>
            </a:r>
            <a:r>
              <a:rPr lang="en-US" baseline="0" dirty="0" smtClean="0"/>
              <a:t>procedures related to discovery of</a:t>
            </a:r>
            <a:r>
              <a:rPr lang="hu-HU" baseline="0" dirty="0" smtClean="0"/>
              <a:t> </a:t>
            </a:r>
            <a:r>
              <a:rPr lang="en-US" baseline="0" dirty="0" smtClean="0"/>
              <a:t>Bluetooth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related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layers</a:t>
            </a:r>
            <a:endParaRPr lang="hu-HU" baseline="0" dirty="0" smtClean="0"/>
          </a:p>
          <a:p>
            <a:endParaRPr lang="hu-HU" baseline="0" dirty="0" smtClean="0"/>
          </a:p>
          <a:p>
            <a:r>
              <a:rPr lang="hu-HU" baseline="0" dirty="0" err="1" smtClean="0"/>
              <a:t>-the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lower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higher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layers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handled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separately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Host</a:t>
            </a:r>
            <a:r>
              <a:rPr lang="hu-HU" baseline="0" dirty="0" smtClean="0"/>
              <a:t> and a </a:t>
            </a:r>
            <a:r>
              <a:rPr lang="hu-HU" baseline="0" dirty="0" err="1" smtClean="0"/>
              <a:t>Controller</a:t>
            </a:r>
            <a:r>
              <a:rPr lang="hu-HU" baseline="0" dirty="0" smtClean="0"/>
              <a:t>. The </a:t>
            </a:r>
            <a:r>
              <a:rPr lang="hu-HU" baseline="0" dirty="0" err="1" smtClean="0"/>
              <a:t>interface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between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two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called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Host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Controller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Interface</a:t>
            </a:r>
            <a:r>
              <a:rPr lang="hu-HU" baseline="0" dirty="0" smtClean="0"/>
              <a:t> (HCI)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also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defined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smtClean="0"/>
              <a:t>standard. </a:t>
            </a:r>
            <a:r>
              <a:rPr lang="hu-HU" baseline="0" dirty="0" err="1" smtClean="0"/>
              <a:t>If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Host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Controller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implemented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different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vendor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still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communicate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via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standard </a:t>
            </a:r>
            <a:r>
              <a:rPr lang="hu-HU" baseline="0" dirty="0" err="1" smtClean="0"/>
              <a:t>interface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618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The </a:t>
            </a:r>
            <a:r>
              <a:rPr lang="hu-HU" dirty="0" err="1" smtClean="0"/>
              <a:t>Bluetooth</a:t>
            </a:r>
            <a:r>
              <a:rPr lang="hu-HU" dirty="0" smtClean="0"/>
              <a:t> </a:t>
            </a:r>
            <a:r>
              <a:rPr lang="hu-HU" dirty="0" err="1" smtClean="0"/>
              <a:t>protocol</a:t>
            </a:r>
            <a:r>
              <a:rPr lang="hu-HU" dirty="0" smtClean="0"/>
              <a:t> </a:t>
            </a:r>
            <a:r>
              <a:rPr lang="hu-HU" dirty="0" err="1" smtClean="0"/>
              <a:t>uses</a:t>
            </a:r>
            <a:r>
              <a:rPr lang="hu-HU" dirty="0" smtClean="0"/>
              <a:t> 40 </a:t>
            </a:r>
            <a:r>
              <a:rPr lang="hu-HU" dirty="0" err="1" smtClean="0"/>
              <a:t>channels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2.4GHz </a:t>
            </a:r>
            <a:r>
              <a:rPr lang="hu-HU" baseline="0" dirty="0" err="1" smtClean="0"/>
              <a:t>frequency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range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Each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channel</a:t>
            </a:r>
            <a:r>
              <a:rPr lang="hu-HU" baseline="0" dirty="0" smtClean="0"/>
              <a:t> is 2MHz </a:t>
            </a:r>
            <a:r>
              <a:rPr lang="hu-HU" baseline="0" dirty="0" err="1" smtClean="0"/>
              <a:t>wide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smtClean="0"/>
              <a:t>The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advertise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</a:t>
            </a:r>
            <a:r>
              <a:rPr lang="hu-HU" baseline="0" dirty="0" smtClean="0"/>
              <a:t> 3 of </a:t>
            </a:r>
            <a:r>
              <a:rPr lang="hu-HU" baseline="0" dirty="0" err="1" smtClean="0"/>
              <a:t>these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channels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find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each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Then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when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established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participating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agree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pseudorandom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sequence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hop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through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37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channels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order</a:t>
            </a:r>
            <a:r>
              <a:rPr lang="hu-HU" baseline="0" dirty="0" smtClean="0"/>
              <a:t>. The </a:t>
            </a:r>
            <a:r>
              <a:rPr lang="hu-HU" baseline="0" dirty="0" err="1" smtClean="0"/>
              <a:t>frequency</a:t>
            </a:r>
            <a:r>
              <a:rPr lang="hu-HU" baseline="0" dirty="0" smtClean="0"/>
              <a:t> hopping </a:t>
            </a:r>
            <a:r>
              <a:rPr lang="hu-HU" baseline="0" dirty="0" err="1" smtClean="0"/>
              <a:t>happens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always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end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interval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see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later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smtClean="0"/>
              <a:t>The </a:t>
            </a:r>
            <a:r>
              <a:rPr lang="hu-HU" baseline="0" dirty="0" err="1" smtClean="0"/>
              <a:t>modulation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 is Gaussian </a:t>
            </a:r>
            <a:r>
              <a:rPr lang="hu-HU" baseline="0" dirty="0" err="1" smtClean="0"/>
              <a:t>Frequency</a:t>
            </a:r>
            <a:r>
              <a:rPr lang="hu-HU" baseline="0" dirty="0" smtClean="0"/>
              <a:t> Shift </a:t>
            </a:r>
            <a:r>
              <a:rPr lang="hu-HU" baseline="0" dirty="0" err="1" smtClean="0"/>
              <a:t>Keying</a:t>
            </a:r>
            <a:r>
              <a:rPr lang="hu-HU" baseline="0" dirty="0" smtClean="0"/>
              <a:t>.</a:t>
            </a:r>
          </a:p>
          <a:p>
            <a:endParaRPr lang="hu-HU" dirty="0" smtClean="0"/>
          </a:p>
          <a:p>
            <a:r>
              <a:rPr lang="hu-HU" dirty="0" err="1" smtClean="0"/>
              <a:t>Adaptive</a:t>
            </a:r>
            <a:r>
              <a:rPr lang="hu-HU" dirty="0" smtClean="0"/>
              <a:t> </a:t>
            </a:r>
            <a:r>
              <a:rPr lang="hu-HU" dirty="0" err="1" smtClean="0"/>
              <a:t>frequency</a:t>
            </a:r>
            <a:r>
              <a:rPr lang="hu-HU" dirty="0" smtClean="0"/>
              <a:t> hopping is </a:t>
            </a:r>
            <a:r>
              <a:rPr lang="hu-HU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yet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implemented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our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stack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but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standard </a:t>
            </a:r>
            <a:r>
              <a:rPr lang="hu-HU" baseline="0" dirty="0" err="1" smtClean="0"/>
              <a:t>allows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defining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channels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When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opened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two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participiants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agree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channels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will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channels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won’t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Adaptive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frequency</a:t>
            </a:r>
            <a:r>
              <a:rPr lang="hu-HU" baseline="0" dirty="0" smtClean="0"/>
              <a:t> hopping </a:t>
            </a:r>
            <a:r>
              <a:rPr lang="hu-HU" baseline="0" dirty="0" err="1" smtClean="0"/>
              <a:t>means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change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during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89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The </a:t>
            </a:r>
            <a:r>
              <a:rPr lang="hu-HU" dirty="0" err="1" smtClean="0"/>
              <a:t>modulation</a:t>
            </a:r>
            <a:r>
              <a:rPr lang="hu-HU" dirty="0" smtClean="0"/>
              <a:t> </a:t>
            </a:r>
            <a:r>
              <a:rPr lang="hu-HU" dirty="0" err="1" smtClean="0"/>
              <a:t>rate</a:t>
            </a:r>
            <a:r>
              <a:rPr lang="hu-HU" dirty="0" smtClean="0"/>
              <a:t> is 1MSymbol/sec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corresponds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1Mbps. </a:t>
            </a:r>
            <a:r>
              <a:rPr lang="hu-HU" baseline="0" dirty="0" err="1" smtClean="0"/>
              <a:t>However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due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headers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inter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frame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spacings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actual</a:t>
            </a:r>
            <a:r>
              <a:rPr lang="hu-HU" baseline="0" dirty="0" smtClean="0"/>
              <a:t> maximum </a:t>
            </a:r>
            <a:r>
              <a:rPr lang="hu-HU" baseline="0" dirty="0" err="1" smtClean="0"/>
              <a:t>datarate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around</a:t>
            </a:r>
            <a:r>
              <a:rPr lang="hu-HU" baseline="0" dirty="0" smtClean="0"/>
              <a:t> 650kbps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Bluetooth</a:t>
            </a:r>
            <a:r>
              <a:rPr lang="hu-HU" baseline="0" dirty="0" smtClean="0"/>
              <a:t> 5 </a:t>
            </a:r>
            <a:r>
              <a:rPr lang="hu-HU" baseline="0" dirty="0" err="1" smtClean="0"/>
              <a:t>enables</a:t>
            </a:r>
            <a:r>
              <a:rPr lang="hu-HU" baseline="0" dirty="0" smtClean="0"/>
              <a:t> 2MSymbol/sec </a:t>
            </a:r>
            <a:r>
              <a:rPr lang="hu-HU" baseline="0" dirty="0" err="1" smtClean="0"/>
              <a:t>datarate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as</a:t>
            </a:r>
            <a:r>
              <a:rPr lang="hu-HU" baseline="0" dirty="0" smtClean="0"/>
              <a:t> an </a:t>
            </a:r>
            <a:r>
              <a:rPr lang="hu-HU" baseline="0" dirty="0" err="1" smtClean="0"/>
              <a:t>option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result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1300kbps </a:t>
            </a:r>
            <a:r>
              <a:rPr lang="hu-HU" baseline="0" dirty="0" err="1" smtClean="0"/>
              <a:t>throughput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smtClean="0"/>
              <a:t>The </a:t>
            </a:r>
            <a:r>
              <a:rPr lang="hu-HU" baseline="0" dirty="0" err="1" smtClean="0"/>
              <a:t>max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Tx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power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enabled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standard is </a:t>
            </a:r>
            <a:r>
              <a:rPr lang="hu-HU" baseline="0" dirty="0" err="1" smtClean="0"/>
              <a:t>currently</a:t>
            </a:r>
            <a:r>
              <a:rPr lang="hu-HU" baseline="0" dirty="0" smtClean="0"/>
              <a:t> +20dBm, </a:t>
            </a:r>
            <a:r>
              <a:rPr lang="hu-HU" baseline="0" dirty="0" err="1" smtClean="0"/>
              <a:t>however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most </a:t>
            </a:r>
            <a:r>
              <a:rPr lang="hu-HU" baseline="0" dirty="0" err="1" smtClean="0"/>
              <a:t>countries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only</a:t>
            </a:r>
            <a:r>
              <a:rPr lang="hu-HU" baseline="0" dirty="0" smtClean="0"/>
              <a:t> 10dBm is </a:t>
            </a:r>
            <a:r>
              <a:rPr lang="hu-HU" baseline="0" dirty="0" err="1" smtClean="0"/>
              <a:t>enabled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regulatories</a:t>
            </a:r>
            <a:r>
              <a:rPr lang="hu-HU" baseline="0" dirty="0" smtClean="0"/>
              <a:t>!!</a:t>
            </a:r>
          </a:p>
          <a:p>
            <a:endParaRPr lang="hu-HU" baseline="0" dirty="0" smtClean="0"/>
          </a:p>
          <a:p>
            <a:r>
              <a:rPr lang="hu-HU" baseline="0" dirty="0" smtClean="0"/>
              <a:t>The </a:t>
            </a:r>
            <a:r>
              <a:rPr lang="hu-HU" baseline="0" dirty="0" err="1" smtClean="0"/>
              <a:t>figure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shows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overlapping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WiFi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channels</a:t>
            </a:r>
            <a:r>
              <a:rPr lang="hu-HU" baseline="0" dirty="0" smtClean="0"/>
              <a:t>. Strong </a:t>
            </a:r>
            <a:r>
              <a:rPr lang="hu-HU" baseline="0" dirty="0" err="1" smtClean="0"/>
              <a:t>WiFi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usage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may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cause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datarate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fall</a:t>
            </a:r>
            <a:r>
              <a:rPr lang="hu-HU" baseline="0" dirty="0" smtClean="0"/>
              <a:t> back </a:t>
            </a:r>
            <a:r>
              <a:rPr lang="hu-HU" baseline="0" dirty="0" err="1" smtClean="0"/>
              <a:t>due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retransmissions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caused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interferences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26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Timing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very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important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Low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Energy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enables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go </a:t>
            </a:r>
            <a:r>
              <a:rPr lang="hu-HU" baseline="0" dirty="0" err="1" smtClean="0"/>
              <a:t>into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sleep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mode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while</a:t>
            </a:r>
            <a:r>
              <a:rPr lang="hu-HU" baseline="0" dirty="0" smtClean="0"/>
              <a:t> no </a:t>
            </a:r>
            <a:r>
              <a:rPr lang="hu-HU" baseline="0" dirty="0" err="1" smtClean="0"/>
              <a:t>packets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expected</a:t>
            </a:r>
            <a:r>
              <a:rPr lang="hu-HU" baseline="0" dirty="0" smtClean="0"/>
              <a:t>. I.e. </a:t>
            </a:r>
            <a:r>
              <a:rPr lang="hu-HU" baseline="0" dirty="0" err="1" smtClean="0"/>
              <a:t>there</a:t>
            </a:r>
            <a:r>
              <a:rPr lang="hu-HU" baseline="0" dirty="0" smtClean="0"/>
              <a:t> is no </a:t>
            </a:r>
            <a:r>
              <a:rPr lang="hu-HU" baseline="0" dirty="0" err="1" smtClean="0"/>
              <a:t>need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continuous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background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receiving</a:t>
            </a:r>
            <a:r>
              <a:rPr lang="hu-HU" baseline="0" dirty="0" smtClean="0"/>
              <a:t>!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smtClean="0"/>
              <a:t>is </a:t>
            </a:r>
            <a:r>
              <a:rPr lang="hu-HU" baseline="0" dirty="0" err="1" smtClean="0"/>
              <a:t>precisely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defined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when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wake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up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start </a:t>
            </a:r>
            <a:r>
              <a:rPr lang="hu-HU" baseline="0" dirty="0" err="1" smtClean="0"/>
              <a:t>receiving</a:t>
            </a:r>
            <a:r>
              <a:rPr lang="hu-HU" baseline="0" dirty="0" smtClean="0"/>
              <a:t>/</a:t>
            </a:r>
            <a:r>
              <a:rPr lang="hu-HU" baseline="0" dirty="0" err="1" smtClean="0"/>
              <a:t>transmitting</a:t>
            </a:r>
            <a:r>
              <a:rPr lang="hu-HU" baseline="0" dirty="0" smtClean="0"/>
              <a:t>. A </a:t>
            </a:r>
            <a:r>
              <a:rPr lang="hu-HU" baseline="0" dirty="0" err="1" smtClean="0"/>
              <a:t>communication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sequence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always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starts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beginning</a:t>
            </a:r>
            <a:r>
              <a:rPr lang="hu-HU" baseline="0" dirty="0" smtClean="0"/>
              <a:t> of a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interval</a:t>
            </a:r>
            <a:r>
              <a:rPr lang="hu-HU" baseline="0" dirty="0" smtClean="0"/>
              <a:t>, and </a:t>
            </a:r>
            <a:r>
              <a:rPr lang="hu-HU" baseline="0" dirty="0" err="1" smtClean="0"/>
              <a:t>lasts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while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least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side</a:t>
            </a:r>
            <a:r>
              <a:rPr lang="hu-HU" baseline="0" dirty="0" smtClean="0"/>
              <a:t> has </a:t>
            </a:r>
            <a:r>
              <a:rPr lang="hu-HU" baseline="0" dirty="0" err="1" smtClean="0"/>
              <a:t>something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send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When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has no more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send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signalled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side</a:t>
            </a:r>
            <a:r>
              <a:rPr lang="hu-HU" baseline="0" dirty="0" smtClean="0"/>
              <a:t>, and </a:t>
            </a:r>
            <a:r>
              <a:rPr lang="hu-HU" baseline="0" dirty="0" err="1" smtClean="0"/>
              <a:t>both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go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sleep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until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next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interval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It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always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master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starts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sequence</a:t>
            </a:r>
            <a:r>
              <a:rPr lang="hu-HU" baseline="0" dirty="0" smtClean="0"/>
              <a:t>, and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always</a:t>
            </a:r>
            <a:r>
              <a:rPr lang="hu-HU" baseline="0" dirty="0" smtClean="0"/>
              <a:t>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least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empty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. The </a:t>
            </a:r>
            <a:r>
              <a:rPr lang="hu-HU" baseline="0" dirty="0" err="1" smtClean="0"/>
              <a:t>slave</a:t>
            </a:r>
            <a:r>
              <a:rPr lang="hu-HU" baseline="0" dirty="0" smtClean="0"/>
              <a:t> has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respond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least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every</a:t>
            </a:r>
            <a:r>
              <a:rPr lang="hu-HU" baseline="0" dirty="0" smtClean="0"/>
              <a:t> (N+1)th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interval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where</a:t>
            </a:r>
            <a:r>
              <a:rPr lang="hu-HU" baseline="0" dirty="0" smtClean="0"/>
              <a:t> N is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slave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latency</a:t>
            </a:r>
            <a:r>
              <a:rPr lang="hu-HU" baseline="0" dirty="0" smtClean="0"/>
              <a:t>.</a:t>
            </a:r>
          </a:p>
          <a:p>
            <a:r>
              <a:rPr lang="hu-HU" baseline="0" dirty="0" smtClean="0"/>
              <a:t>The </a:t>
            </a:r>
            <a:r>
              <a:rPr lang="hu-HU" baseline="0" dirty="0" err="1" smtClean="0"/>
              <a:t>master</a:t>
            </a:r>
            <a:r>
              <a:rPr lang="hu-HU" baseline="0" dirty="0" smtClean="0"/>
              <a:t>/</a:t>
            </a:r>
            <a:r>
              <a:rPr lang="hu-HU" baseline="0" dirty="0" err="1" smtClean="0"/>
              <a:t>slave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roles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are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decided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when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is made.</a:t>
            </a:r>
            <a:endParaRPr lang="hu-HU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23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The </a:t>
            </a:r>
            <a:r>
              <a:rPr lang="hu-HU" dirty="0" err="1" smtClean="0"/>
              <a:t>throughput</a:t>
            </a:r>
            <a:r>
              <a:rPr lang="hu-HU" dirty="0" smtClean="0"/>
              <a:t> of a </a:t>
            </a:r>
            <a:r>
              <a:rPr lang="hu-HU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channel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depends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many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factors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detailed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e.g</a:t>
            </a:r>
            <a:r>
              <a:rPr lang="hu-HU" baseline="0" dirty="0" smtClean="0"/>
              <a:t>. here: https://www.silabs.com/community/wireless/bluetooth/knowledge-base.entry.html/2015/08/06/throughput_with_blue-Wybp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162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Each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has a </a:t>
            </a:r>
            <a:r>
              <a:rPr lang="hu-HU" baseline="0" dirty="0" err="1" smtClean="0"/>
              <a:t>master</a:t>
            </a:r>
            <a:r>
              <a:rPr lang="hu-HU" baseline="0" dirty="0" smtClean="0"/>
              <a:t> and a </a:t>
            </a:r>
            <a:r>
              <a:rPr lang="hu-HU" baseline="0" dirty="0" err="1" smtClean="0"/>
              <a:t>slave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But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confused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with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server and </a:t>
            </a:r>
            <a:r>
              <a:rPr lang="hu-HU" baseline="0" dirty="0" err="1" smtClean="0"/>
              <a:t>client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roles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which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defined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higher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layers</a:t>
            </a:r>
            <a:r>
              <a:rPr lang="hu-HU" baseline="0" dirty="0" smtClean="0"/>
              <a:t>.</a:t>
            </a:r>
          </a:p>
          <a:p>
            <a:r>
              <a:rPr lang="hu-HU" baseline="0" dirty="0" smtClean="0"/>
              <a:t>The </a:t>
            </a:r>
            <a:r>
              <a:rPr lang="hu-HU" baseline="0" dirty="0" err="1" smtClean="0"/>
              <a:t>master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who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sends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first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interval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but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not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necessarily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central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891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Bluetooth</a:t>
            </a:r>
            <a:r>
              <a:rPr lang="hu-HU" dirty="0" smtClean="0"/>
              <a:t> is </a:t>
            </a:r>
            <a:r>
              <a:rPr lang="hu-HU" dirty="0" err="1" smtClean="0"/>
              <a:t>basically</a:t>
            </a:r>
            <a:r>
              <a:rPr lang="hu-HU" dirty="0" smtClean="0"/>
              <a:t> a </a:t>
            </a:r>
            <a:r>
              <a:rPr lang="hu-HU" dirty="0" err="1" smtClean="0"/>
              <a:t>connection</a:t>
            </a:r>
            <a:r>
              <a:rPr lang="hu-HU" dirty="0" smtClean="0"/>
              <a:t> </a:t>
            </a:r>
            <a:r>
              <a:rPr lang="hu-HU" dirty="0" err="1" smtClean="0"/>
              <a:t>oriented</a:t>
            </a:r>
            <a:r>
              <a:rPr lang="hu-HU" dirty="0" smtClean="0"/>
              <a:t> </a:t>
            </a:r>
            <a:r>
              <a:rPr lang="hu-HU" dirty="0" err="1" smtClean="0"/>
              <a:t>protocol</a:t>
            </a:r>
            <a:r>
              <a:rPr lang="hu-HU" dirty="0" smtClean="0"/>
              <a:t>, </a:t>
            </a:r>
            <a:r>
              <a:rPr lang="hu-HU" dirty="0" err="1" smtClean="0"/>
              <a:t>but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advertisement</a:t>
            </a:r>
            <a:r>
              <a:rPr lang="hu-HU" dirty="0" smtClean="0"/>
              <a:t> </a:t>
            </a:r>
            <a:r>
              <a:rPr lang="hu-HU" dirty="0" err="1" smtClean="0"/>
              <a:t>packets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also</a:t>
            </a:r>
            <a:r>
              <a:rPr lang="hu-HU" baseline="0" dirty="0" smtClean="0"/>
              <a:t> be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broadcast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data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This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e.g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used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beaconing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One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multiple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devices</a:t>
            </a:r>
            <a:r>
              <a:rPr lang="hu-HU" baseline="0" dirty="0" smtClean="0"/>
              <a:t>, and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fulfil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master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role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one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while</a:t>
            </a:r>
            <a:r>
              <a:rPr lang="hu-HU" baseline="0" dirty="0" smtClean="0"/>
              <a:t> being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slave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role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another</a:t>
            </a:r>
            <a:r>
              <a:rPr lang="hu-HU" baseline="0" dirty="0" smtClean="0"/>
              <a:t> </a:t>
            </a:r>
            <a:r>
              <a:rPr lang="hu-HU" baseline="0" dirty="0" err="1" smtClean="0"/>
              <a:t>connection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baseline="0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Mesh</a:t>
            </a:r>
            <a:r>
              <a:rPr lang="hu-HU" baseline="0" dirty="0" smtClean="0"/>
              <a:t> is a </a:t>
            </a:r>
            <a:r>
              <a:rPr lang="hu-HU" baseline="0" dirty="0" err="1" smtClean="0"/>
              <a:t>new</a:t>
            </a:r>
            <a:r>
              <a:rPr lang="hu-HU" baseline="0" dirty="0" smtClean="0"/>
              <a:t> Standard.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is more </a:t>
            </a:r>
            <a:r>
              <a:rPr lang="hu-HU" baseline="0" dirty="0" err="1" smtClean="0"/>
              <a:t>than</a:t>
            </a:r>
            <a:r>
              <a:rPr lang="hu-HU" baseline="0" dirty="0" smtClean="0"/>
              <a:t> a </a:t>
            </a:r>
            <a:r>
              <a:rPr lang="hu-HU" baseline="0" dirty="0" err="1" smtClean="0"/>
              <a:t>topology</a:t>
            </a:r>
            <a:r>
              <a:rPr lang="hu-HU" baseline="0" dirty="0" smtClean="0"/>
              <a:t>.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mesh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defines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formats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layers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sent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through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Mesh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network</a:t>
            </a:r>
            <a:r>
              <a:rPr lang="hu-HU" baseline="0" dirty="0" smtClean="0"/>
              <a:t>, </a:t>
            </a:r>
            <a:r>
              <a:rPr lang="hu-HU" baseline="0" dirty="0" err="1" smtClean="0"/>
              <a:t>so</a:t>
            </a:r>
            <a:r>
              <a:rPr lang="hu-HU" baseline="0" dirty="0" smtClean="0"/>
              <a:t>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is </a:t>
            </a:r>
            <a:r>
              <a:rPr lang="hu-HU" baseline="0" dirty="0" err="1" smtClean="0"/>
              <a:t>fundamentally</a:t>
            </a:r>
            <a:r>
              <a:rPr lang="hu-HU" baseline="0" dirty="0" smtClean="0"/>
              <a:t> </a:t>
            </a:r>
            <a:r>
              <a:rPr lang="hu-HU" baseline="0" dirty="0" err="1" smtClean="0"/>
              <a:t>different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than</a:t>
            </a:r>
            <a:r>
              <a:rPr lang="hu-HU" baseline="0" dirty="0" smtClean="0"/>
              <a:t> </a:t>
            </a:r>
            <a:r>
              <a:rPr lang="hu-HU" baseline="0" dirty="0" err="1" smtClean="0"/>
              <a:t>the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standard. </a:t>
            </a:r>
            <a:r>
              <a:rPr lang="hu-HU" baseline="0" dirty="0" err="1" smtClean="0"/>
              <a:t>It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just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uses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advertisements</a:t>
            </a:r>
            <a:r>
              <a:rPr lang="hu-HU" baseline="0" dirty="0" smtClean="0"/>
              <a:t> and </a:t>
            </a:r>
            <a:r>
              <a:rPr lang="hu-HU" baseline="0" dirty="0" err="1" smtClean="0"/>
              <a:t>connections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as</a:t>
            </a:r>
            <a:r>
              <a:rPr lang="hu-HU" baseline="0" dirty="0" smtClean="0"/>
              <a:t>  </a:t>
            </a:r>
            <a:r>
              <a:rPr lang="hu-HU" baseline="0" dirty="0" err="1" smtClean="0"/>
              <a:t>bearers</a:t>
            </a:r>
            <a:r>
              <a:rPr lang="hu-HU" baseline="0" dirty="0" smtClean="0"/>
              <a:t> of </a:t>
            </a:r>
            <a:r>
              <a:rPr lang="hu-HU" baseline="0" dirty="0" err="1" smtClean="0"/>
              <a:t>Bluetooth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mesh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packets</a:t>
            </a:r>
            <a:r>
              <a:rPr lang="hu-HU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7E92-135F-034D-9DC8-7FF1198D5B1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042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light-title-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B102488-5F21-43D9-8708-963BDC34D9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" y="0"/>
            <a:ext cx="12099174" cy="6858000"/>
          </a:xfrm>
          <a:prstGeom prst="rect">
            <a:avLst/>
          </a:prstGeom>
        </p:spPr>
      </p:pic>
      <p:sp>
        <p:nvSpPr>
          <p:cNvPr id="307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040032"/>
            <a:ext cx="11277600" cy="506668"/>
          </a:xfrm>
        </p:spPr>
        <p:txBody>
          <a:bodyPr anchor="b" anchorCtr="0"/>
          <a:lstStyle>
            <a:lvl1pPr marL="0" indent="0" algn="l">
              <a:tabLst>
                <a:tab pos="3078163" algn="l"/>
              </a:tabLst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57200" y="3546700"/>
            <a:ext cx="11277600" cy="353943"/>
          </a:xfrm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>
            <a:lvl1pPr marL="0" indent="0" algn="l">
              <a:buFont typeface="Symbol" pitchFamily="18" charset="2"/>
              <a:buNone/>
              <a:tabLst>
                <a:tab pos="11085236" algn="r"/>
              </a:tabLst>
              <a:defRPr sz="1400" b="0" cap="all" spc="3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ENTER PRESENTER | DD MONTH 2017</a:t>
            </a:r>
          </a:p>
        </p:txBody>
      </p:sp>
      <p:sp>
        <p:nvSpPr>
          <p:cNvPr id="7" name="Rectangle 6"/>
          <p:cNvSpPr/>
          <p:nvPr/>
        </p:nvSpPr>
        <p:spPr>
          <a:xfrm>
            <a:off x="-1" y="0"/>
            <a:ext cx="9144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624" y="475018"/>
            <a:ext cx="1244979" cy="6224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624" y="475018"/>
            <a:ext cx="1244979" cy="622490"/>
          </a:xfrm>
          <a:prstGeom prst="rect">
            <a:avLst/>
          </a:prstGeom>
        </p:spPr>
      </p:pic>
    </p:spTree>
    <p:extLst/>
  </p:cSld>
  <p:clrMapOvr>
    <a:masterClrMapping/>
  </p:clrMapOvr>
  <p:transition spd="med">
    <p:wipe/>
  </p:transition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ual-content-horizonta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57200" y="914401"/>
            <a:ext cx="11277600" cy="548639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685799" y="1143000"/>
            <a:ext cx="10820401" cy="32004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buClr>
                <a:schemeClr val="tx2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400">
                <a:solidFill>
                  <a:schemeClr val="tx1"/>
                </a:solidFill>
              </a:defRPr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685799" y="4572001"/>
            <a:ext cx="10820401" cy="16002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buClr>
                <a:schemeClr val="tx2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400">
                <a:solidFill>
                  <a:schemeClr val="tx1"/>
                </a:solidFill>
              </a:defRPr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/>
  </p:cSld>
  <p:clrMapOvr>
    <a:masterClrMapping/>
  </p:clrMapOvr>
  <p:transition spd="med">
    <p:wipe/>
  </p:transition>
  <p:extLst mod="1">
    <p:ext uri="{DCECCB84-F9BA-43D5-87BE-67443E8EF086}">
      <p15:sldGuideLst xmlns:p15="http://schemas.microsoft.com/office/powerpoint/2012/main">
        <p15:guide id="1" pos="3808">
          <p15:clr>
            <a:srgbClr val="FBAE40"/>
          </p15:clr>
        </p15:guide>
        <p15:guide id="2" pos="3876">
          <p15:clr>
            <a:srgbClr val="FBAE40"/>
          </p15:clr>
        </p15:guide>
        <p15:guide id="3" orient="horz" pos="2880">
          <p15:clr>
            <a:srgbClr val="FBAE40"/>
          </p15:clr>
        </p15:guide>
        <p15:guide id="4" orient="horz" pos="2736">
          <p15:clr>
            <a:srgbClr val="FBAE40"/>
          </p15:clr>
        </p15:guide>
        <p15:guide id="5" orient="horz" pos="720">
          <p15:clr>
            <a:srgbClr val="FBAE40"/>
          </p15:clr>
        </p15:guide>
        <p15:guide id="6" orient="horz" pos="388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-content-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914400"/>
            <a:ext cx="11277600" cy="54863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112776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60484" y="914400"/>
            <a:ext cx="6549916" cy="5486400"/>
          </a:xfrm>
          <a:ln>
            <a:noFill/>
          </a:ln>
        </p:spPr>
        <p:txBody>
          <a:bodyPr tIns="13716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1" name="Content Placeholder 6"/>
          <p:cNvSpPr>
            <a:spLocks noGrp="1"/>
          </p:cNvSpPr>
          <p:nvPr>
            <p:ph sz="quarter" idx="13"/>
          </p:nvPr>
        </p:nvSpPr>
        <p:spPr>
          <a:xfrm>
            <a:off x="7239000" y="1143000"/>
            <a:ext cx="4267200" cy="5029200"/>
          </a:xfrm>
        </p:spPr>
        <p:txBody>
          <a:bodyPr lIns="0" rIns="0" anchor="ctr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</p:spTree>
  </p:cSld>
  <p:clrMapOvr>
    <a:masterClrMapping/>
  </p:clrMapOvr>
  <p:transition spd="med">
    <p:wipe/>
  </p:transition>
  <p:extLst mod="1">
    <p:ext uri="{DCECCB84-F9BA-43D5-87BE-67443E8EF086}">
      <p15:sldGuideLst xmlns:p15="http://schemas.microsoft.com/office/powerpoint/2012/main">
        <p15:guide id="1" pos="4416">
          <p15:clr>
            <a:srgbClr val="FBAE40"/>
          </p15:clr>
        </p15:guide>
        <p15:guide id="2" pos="45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-content-picture-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914401"/>
            <a:ext cx="11277600" cy="548639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010400" y="914397"/>
            <a:ext cx="4724400" cy="548639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60483" y="914400"/>
            <a:ext cx="6549917" cy="5486400"/>
          </a:xfrm>
          <a:ln>
            <a:noFill/>
          </a:ln>
        </p:spPr>
        <p:txBody>
          <a:bodyPr tIns="13716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Content Placeholder 6"/>
          <p:cNvSpPr>
            <a:spLocks noGrp="1"/>
          </p:cNvSpPr>
          <p:nvPr>
            <p:ph sz="quarter" idx="13"/>
          </p:nvPr>
        </p:nvSpPr>
        <p:spPr>
          <a:xfrm>
            <a:off x="7239000" y="914398"/>
            <a:ext cx="4267200" cy="5486406"/>
          </a:xfrm>
        </p:spPr>
        <p:txBody>
          <a:bodyPr lIns="0" rIns="0" anchor="ctr">
            <a:normAutofit/>
          </a:bodyPr>
          <a:lstStyle>
            <a:lvl1pPr>
              <a:buClr>
                <a:schemeClr val="bg1"/>
              </a:buClr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2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</p:spTree>
  </p:cSld>
  <p:clrMapOvr>
    <a:masterClrMapping/>
  </p:clrMapOvr>
  <p:transition spd="med">
    <p:wipe/>
  </p:transition>
  <p:extLst mod="1">
    <p:ext uri="{DCECCB84-F9BA-43D5-87BE-67443E8EF086}">
      <p15:sldGuideLst xmlns:p15="http://schemas.microsoft.com/office/powerpoint/2012/main">
        <p15:guide id="1" pos="4416">
          <p15:clr>
            <a:srgbClr val="FBAE40"/>
          </p15:clr>
        </p15:guide>
        <p15:guide id="2" pos="4560">
          <p15:clr>
            <a:srgbClr val="FBAE40"/>
          </p15:clr>
        </p15:guide>
        <p15:guide id="3" orient="horz" pos="2880">
          <p15:clr>
            <a:srgbClr val="FBAE40"/>
          </p15:clr>
        </p15:guide>
        <p15:guide id="4" pos="7248">
          <p15:clr>
            <a:srgbClr val="FBAE40"/>
          </p15:clr>
        </p15:guide>
        <p15:guide id="5" orient="horz" pos="3456">
          <p15:clr>
            <a:srgbClr val="FBAE40"/>
          </p15:clr>
        </p15:guide>
        <p15:guide id="6" pos="499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ight-gray-title-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 dirty="0"/>
          </a:p>
        </p:txBody>
      </p:sp>
    </p:spTree>
    <p:extLst/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200" y="457199"/>
            <a:ext cx="11277600" cy="59435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/>
  </p:cSld>
  <p:clrMapOvr>
    <a:masterClrMapping/>
  </p:clrMapOvr>
  <p:transition spd="med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le-dual-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50980" y="914400"/>
            <a:ext cx="3419592" cy="54904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650980" y="1270855"/>
            <a:ext cx="3419592" cy="347471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2650980" y="914400"/>
            <a:ext cx="3419592" cy="356455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cap="all" spc="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650980" y="1371600"/>
            <a:ext cx="3429000" cy="3220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>
          <a:xfrm>
            <a:off x="2650980" y="4745574"/>
            <a:ext cx="3419592" cy="1654820"/>
          </a:xfrm>
        </p:spPr>
        <p:txBody>
          <a:bodyPr tIns="91440" bIns="91440" anchor="ctr" anchorCtr="0">
            <a:noAutofit/>
          </a:bodyPr>
          <a:lstStyle>
            <a:lvl1pPr marL="0" indent="0" algn="ctr">
              <a:spcBef>
                <a:spcPts val="300"/>
              </a:spcBef>
              <a:buFontTx/>
              <a:buNone/>
              <a:defRPr sz="1600">
                <a:solidFill>
                  <a:schemeClr val="tx1"/>
                </a:solidFill>
              </a:defRPr>
            </a:lvl1pPr>
            <a:lvl2pPr marL="0" indent="0" algn="ctr">
              <a:spcBef>
                <a:spcPts val="600"/>
              </a:spcBef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127488" y="914400"/>
            <a:ext cx="3419591" cy="54904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27487" y="1270855"/>
            <a:ext cx="3419593" cy="347471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 Placeholder 30"/>
          <p:cNvSpPr>
            <a:spLocks noGrp="1"/>
          </p:cNvSpPr>
          <p:nvPr>
            <p:ph type="body" sz="quarter" idx="13"/>
          </p:nvPr>
        </p:nvSpPr>
        <p:spPr>
          <a:xfrm>
            <a:off x="6127486" y="914400"/>
            <a:ext cx="3419594" cy="356455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cap="all" spc="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118080" y="1371600"/>
            <a:ext cx="3429000" cy="3220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14"/>
          </p:nvPr>
        </p:nvSpPr>
        <p:spPr>
          <a:xfrm>
            <a:off x="6127487" y="4745574"/>
            <a:ext cx="3419592" cy="1654820"/>
          </a:xfrm>
        </p:spPr>
        <p:txBody>
          <a:bodyPr tIns="91440" bIns="91440" anchor="ctr" anchorCtr="0">
            <a:noAutofit/>
          </a:bodyPr>
          <a:lstStyle>
            <a:lvl1pPr marL="0" indent="0" algn="ctr">
              <a:spcBef>
                <a:spcPts val="300"/>
              </a:spcBef>
              <a:buFontTx/>
              <a:buNone/>
              <a:defRPr sz="1600">
                <a:solidFill>
                  <a:schemeClr val="tx1"/>
                </a:solidFill>
              </a:defRPr>
            </a:lvl1pPr>
            <a:lvl2pPr marL="0" indent="0" algn="ctr">
              <a:spcBef>
                <a:spcPts val="600"/>
              </a:spcBef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1" name="Content Placeholder 60"/>
          <p:cNvSpPr>
            <a:spLocks noGrp="1"/>
          </p:cNvSpPr>
          <p:nvPr>
            <p:ph sz="quarter" idx="17" hasCustomPrompt="1"/>
          </p:nvPr>
        </p:nvSpPr>
        <p:spPr>
          <a:xfrm>
            <a:off x="2650980" y="1270855"/>
            <a:ext cx="3419592" cy="3474719"/>
          </a:xfrm>
        </p:spPr>
        <p:txBody>
          <a:bodyPr tIns="457200" anchor="t" anchorCtr="0">
            <a:no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62" name="Content Placeholder 60"/>
          <p:cNvSpPr>
            <a:spLocks noGrp="1"/>
          </p:cNvSpPr>
          <p:nvPr>
            <p:ph sz="quarter" idx="18" hasCustomPrompt="1"/>
          </p:nvPr>
        </p:nvSpPr>
        <p:spPr>
          <a:xfrm>
            <a:off x="6127486" y="1270855"/>
            <a:ext cx="3419594" cy="3474719"/>
          </a:xfrm>
        </p:spPr>
        <p:txBody>
          <a:bodyPr tIns="457200" anchor="t" anchorCtr="0">
            <a:noAutofit/>
          </a:bodyPr>
          <a:lstStyle>
            <a:lvl1pPr marL="0" marR="0" indent="0" algn="ctr" defTabSz="914377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</p:spTree>
  </p:cSld>
  <p:clrMapOvr>
    <a:masterClrMapping/>
  </p:clrMapOvr>
  <p:transition spd="med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le-triple-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8972" y="914400"/>
            <a:ext cx="3419856" cy="54904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18972" y="1271262"/>
            <a:ext cx="3419856" cy="347431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918972" y="914806"/>
            <a:ext cx="3419856" cy="356455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cap="all" spc="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14400" y="1371600"/>
            <a:ext cx="3429000" cy="3373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>
          <a:xfrm>
            <a:off x="918972" y="5301672"/>
            <a:ext cx="3419856" cy="1098722"/>
          </a:xfrm>
        </p:spPr>
        <p:txBody>
          <a:bodyPr tIns="182880" bIns="91440" anchor="t" anchorCtr="0">
            <a:noAutofit/>
          </a:bodyPr>
          <a:lstStyle>
            <a:lvl1pPr marL="0" indent="0" algn="ctr">
              <a:spcBef>
                <a:spcPts val="30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1pPr>
            <a:lvl2pPr marL="0" indent="0" algn="ctr">
              <a:spcBef>
                <a:spcPts val="600"/>
              </a:spcBef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386072" y="914400"/>
            <a:ext cx="3419856" cy="54904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384675" y="1271262"/>
            <a:ext cx="3421252" cy="347431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 Placeholder 30"/>
          <p:cNvSpPr>
            <a:spLocks noGrp="1"/>
          </p:cNvSpPr>
          <p:nvPr>
            <p:ph type="body" sz="quarter" idx="13"/>
          </p:nvPr>
        </p:nvSpPr>
        <p:spPr>
          <a:xfrm>
            <a:off x="4386072" y="914806"/>
            <a:ext cx="3419856" cy="356455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cap="all" spc="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381500" y="1371600"/>
            <a:ext cx="3429000" cy="3373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14"/>
          </p:nvPr>
        </p:nvSpPr>
        <p:spPr>
          <a:xfrm>
            <a:off x="4386072" y="5301672"/>
            <a:ext cx="3419856" cy="1098722"/>
          </a:xfrm>
        </p:spPr>
        <p:txBody>
          <a:bodyPr tIns="182880" bIns="91440" anchor="t" anchorCtr="0">
            <a:noAutofit/>
          </a:bodyPr>
          <a:lstStyle>
            <a:lvl1pPr marL="0" indent="0" algn="ctr">
              <a:spcBef>
                <a:spcPts val="300"/>
              </a:spcBef>
              <a:spcAft>
                <a:spcPts val="0"/>
              </a:spcAft>
              <a:buFontTx/>
              <a:buNone/>
              <a:defRPr sz="1600">
                <a:solidFill>
                  <a:schemeClr val="tx1"/>
                </a:solidFill>
              </a:defRPr>
            </a:lvl1pPr>
            <a:lvl2pPr marL="0" indent="0" algn="ctr">
              <a:spcBef>
                <a:spcPts val="600"/>
              </a:spcBef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855076" y="914806"/>
            <a:ext cx="3419856" cy="54855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855076" y="1271262"/>
            <a:ext cx="3419856" cy="347431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Text Placeholder 30"/>
          <p:cNvSpPr>
            <a:spLocks noGrp="1"/>
          </p:cNvSpPr>
          <p:nvPr>
            <p:ph type="body" sz="quarter" idx="15"/>
          </p:nvPr>
        </p:nvSpPr>
        <p:spPr>
          <a:xfrm>
            <a:off x="7855076" y="914806"/>
            <a:ext cx="3419856" cy="356455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cap="all" spc="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850504" y="1371600"/>
            <a:ext cx="3429000" cy="3373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 Placeholder 33"/>
          <p:cNvSpPr>
            <a:spLocks noGrp="1"/>
          </p:cNvSpPr>
          <p:nvPr>
            <p:ph type="body" sz="quarter" idx="16"/>
          </p:nvPr>
        </p:nvSpPr>
        <p:spPr>
          <a:xfrm>
            <a:off x="7855076" y="5301672"/>
            <a:ext cx="3419856" cy="1098722"/>
          </a:xfrm>
        </p:spPr>
        <p:txBody>
          <a:bodyPr tIns="182880" bIns="91440" anchor="t" anchorCtr="0">
            <a:noAutofit/>
          </a:bodyPr>
          <a:lstStyle>
            <a:lvl1pPr marL="0" indent="0" algn="ctr">
              <a:spcBef>
                <a:spcPts val="300"/>
              </a:spcBef>
              <a:buFontTx/>
              <a:buNone/>
              <a:defRPr sz="1600">
                <a:solidFill>
                  <a:schemeClr val="tx1"/>
                </a:solidFill>
              </a:defRPr>
            </a:lvl1pPr>
            <a:lvl2pPr marL="0" indent="0" algn="ctr">
              <a:spcBef>
                <a:spcPts val="600"/>
              </a:spcBef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1" name="Content Placeholder 60"/>
          <p:cNvSpPr>
            <a:spLocks noGrp="1"/>
          </p:cNvSpPr>
          <p:nvPr>
            <p:ph sz="quarter" idx="17" hasCustomPrompt="1"/>
          </p:nvPr>
        </p:nvSpPr>
        <p:spPr>
          <a:xfrm>
            <a:off x="918972" y="1271262"/>
            <a:ext cx="3419856" cy="3474314"/>
          </a:xfrm>
        </p:spPr>
        <p:txBody>
          <a:bodyPr tIns="365760" anchor="t" anchorCtr="0">
            <a:no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62" name="Content Placeholder 60"/>
          <p:cNvSpPr>
            <a:spLocks noGrp="1"/>
          </p:cNvSpPr>
          <p:nvPr>
            <p:ph sz="quarter" idx="18" hasCustomPrompt="1"/>
          </p:nvPr>
        </p:nvSpPr>
        <p:spPr>
          <a:xfrm>
            <a:off x="4381500" y="1271262"/>
            <a:ext cx="3424427" cy="3474314"/>
          </a:xfrm>
        </p:spPr>
        <p:txBody>
          <a:bodyPr tIns="365760" anchor="t" anchorCtr="0">
            <a:noAutofit/>
          </a:bodyPr>
          <a:lstStyle>
            <a:lvl1pPr marL="0" marR="0" indent="0" algn="ctr" defTabSz="914377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Click to Add Content</a:t>
            </a:r>
          </a:p>
        </p:txBody>
      </p:sp>
      <p:sp>
        <p:nvSpPr>
          <p:cNvPr id="63" name="Content Placeholder 60"/>
          <p:cNvSpPr>
            <a:spLocks noGrp="1"/>
          </p:cNvSpPr>
          <p:nvPr>
            <p:ph sz="quarter" idx="19" hasCustomPrompt="1"/>
          </p:nvPr>
        </p:nvSpPr>
        <p:spPr>
          <a:xfrm>
            <a:off x="7855076" y="1271262"/>
            <a:ext cx="3419856" cy="3474314"/>
          </a:xfrm>
        </p:spPr>
        <p:txBody>
          <a:bodyPr tIns="365760" anchor="t" anchorCtr="0">
            <a:noAutofit/>
          </a:bodyPr>
          <a:lstStyle>
            <a:lvl1pPr marL="0" marR="0" indent="0" algn="ctr" defTabSz="914377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Click to Add Content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</p:spTree>
    <p:extLst/>
  </p:cSld>
  <p:clrMapOvr>
    <a:masterClrMapping/>
  </p:clrMapOvr>
  <p:transition spd="med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le-quad-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914400"/>
            <a:ext cx="2771606" cy="5486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57200" y="1270854"/>
            <a:ext cx="2771606" cy="347472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457200" y="914400"/>
            <a:ext cx="2771606" cy="356455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cap="all" spc="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>
          <a:xfrm>
            <a:off x="457200" y="4745574"/>
            <a:ext cx="2771606" cy="1655226"/>
          </a:xfrm>
        </p:spPr>
        <p:txBody>
          <a:bodyPr tIns="91440" bIns="91440" anchor="ctr" anchorCtr="0">
            <a:noAutofit/>
          </a:bodyPr>
          <a:lstStyle>
            <a:lvl1pPr marL="0" indent="0" algn="ctr">
              <a:spcBef>
                <a:spcPts val="300"/>
              </a:spcBef>
              <a:buFontTx/>
              <a:buNone/>
              <a:defRPr sz="1600">
                <a:solidFill>
                  <a:schemeClr val="tx1"/>
                </a:solidFill>
              </a:defRPr>
            </a:lvl1pPr>
            <a:lvl2pPr marL="0" indent="0" algn="ctr">
              <a:spcBef>
                <a:spcPts val="600"/>
              </a:spcBef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1" name="Content Placeholder 60"/>
          <p:cNvSpPr>
            <a:spLocks noGrp="1"/>
          </p:cNvSpPr>
          <p:nvPr>
            <p:ph sz="quarter" idx="17" hasCustomPrompt="1"/>
          </p:nvPr>
        </p:nvSpPr>
        <p:spPr>
          <a:xfrm>
            <a:off x="457200" y="1270854"/>
            <a:ext cx="2771606" cy="3474722"/>
          </a:xfrm>
        </p:spPr>
        <p:txBody>
          <a:bodyPr tIns="365760" anchor="t" anchorCtr="0">
            <a:no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8" name="Rectangle 67"/>
          <p:cNvSpPr/>
          <p:nvPr/>
        </p:nvSpPr>
        <p:spPr>
          <a:xfrm>
            <a:off x="3285723" y="914400"/>
            <a:ext cx="2779776" cy="5486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285723" y="1270854"/>
            <a:ext cx="2779776" cy="347472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 Placeholder 30"/>
          <p:cNvSpPr>
            <a:spLocks noGrp="1"/>
          </p:cNvSpPr>
          <p:nvPr>
            <p:ph type="body" sz="quarter" idx="24"/>
          </p:nvPr>
        </p:nvSpPr>
        <p:spPr>
          <a:xfrm>
            <a:off x="3285723" y="914400"/>
            <a:ext cx="2779776" cy="356455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cap="all" spc="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33"/>
          <p:cNvSpPr>
            <a:spLocks noGrp="1"/>
          </p:cNvSpPr>
          <p:nvPr>
            <p:ph type="body" sz="quarter" idx="25"/>
          </p:nvPr>
        </p:nvSpPr>
        <p:spPr>
          <a:xfrm>
            <a:off x="3285723" y="4745574"/>
            <a:ext cx="2779776" cy="1655226"/>
          </a:xfrm>
        </p:spPr>
        <p:txBody>
          <a:bodyPr tIns="91440" bIns="91440" anchor="ctr" anchorCtr="0">
            <a:noAutofit/>
          </a:bodyPr>
          <a:lstStyle>
            <a:lvl1pPr marL="0" indent="0" algn="ctr">
              <a:spcBef>
                <a:spcPts val="300"/>
              </a:spcBef>
              <a:buFontTx/>
              <a:buNone/>
              <a:defRPr sz="1600">
                <a:solidFill>
                  <a:schemeClr val="tx1"/>
                </a:solidFill>
              </a:defRPr>
            </a:lvl1pPr>
            <a:lvl2pPr marL="0" indent="0" algn="ctr">
              <a:spcBef>
                <a:spcPts val="600"/>
              </a:spcBef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2" name="Content Placeholder 60"/>
          <p:cNvSpPr>
            <a:spLocks noGrp="1"/>
          </p:cNvSpPr>
          <p:nvPr>
            <p:ph sz="quarter" idx="26" hasCustomPrompt="1"/>
          </p:nvPr>
        </p:nvSpPr>
        <p:spPr>
          <a:xfrm>
            <a:off x="3285723" y="1270853"/>
            <a:ext cx="2779776" cy="3474721"/>
          </a:xfrm>
        </p:spPr>
        <p:txBody>
          <a:bodyPr tIns="365760" anchor="t" anchorCtr="0">
            <a:no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122416" y="914400"/>
            <a:ext cx="2777734" cy="5486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122416" y="1270854"/>
            <a:ext cx="2777734" cy="347472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6122416" y="914400"/>
            <a:ext cx="2777734" cy="356455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cap="all" spc="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33"/>
          <p:cNvSpPr>
            <a:spLocks noGrp="1"/>
          </p:cNvSpPr>
          <p:nvPr>
            <p:ph type="body" sz="quarter" idx="22"/>
          </p:nvPr>
        </p:nvSpPr>
        <p:spPr>
          <a:xfrm>
            <a:off x="6122416" y="4745574"/>
            <a:ext cx="2777734" cy="1655226"/>
          </a:xfrm>
        </p:spPr>
        <p:txBody>
          <a:bodyPr tIns="91440" bIns="91440" anchor="ctr" anchorCtr="0">
            <a:noAutofit/>
          </a:bodyPr>
          <a:lstStyle>
            <a:lvl1pPr marL="0" indent="0" algn="ctr">
              <a:spcBef>
                <a:spcPts val="300"/>
              </a:spcBef>
              <a:buFontTx/>
              <a:buNone/>
              <a:defRPr sz="1600">
                <a:solidFill>
                  <a:schemeClr val="tx1"/>
                </a:solidFill>
              </a:defRPr>
            </a:lvl1pPr>
            <a:lvl2pPr marL="0" indent="0" algn="ctr">
              <a:spcBef>
                <a:spcPts val="600"/>
              </a:spcBef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marL="0" marR="0" lvl="0" indent="0" algn="ctr" defTabSz="914377" rtl="0" eaLnBrk="1" fontAlgn="base" latinLnBrk="0" hangingPunct="1">
              <a:lnSpc>
                <a:spcPct val="95000"/>
              </a:lnSpc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  <a:p>
            <a:pPr marL="0" marR="0" lvl="1" indent="0" algn="ctr" defTabSz="914377" rtl="0" eaLnBrk="1" fontAlgn="base" latinLnBrk="0" hangingPunct="1">
              <a:lnSpc>
                <a:spcPct val="95000"/>
              </a:lnSpc>
              <a:spcBef>
                <a:spcPts val="3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en-US"/>
              <a:t>Second level</a:t>
            </a:r>
          </a:p>
        </p:txBody>
      </p:sp>
      <p:sp>
        <p:nvSpPr>
          <p:cNvPr id="67" name="Content Placeholder 60"/>
          <p:cNvSpPr>
            <a:spLocks noGrp="1"/>
          </p:cNvSpPr>
          <p:nvPr>
            <p:ph sz="quarter" idx="23" hasCustomPrompt="1"/>
          </p:nvPr>
        </p:nvSpPr>
        <p:spPr>
          <a:xfrm>
            <a:off x="6122416" y="1270854"/>
            <a:ext cx="2777734" cy="3474721"/>
          </a:xfrm>
        </p:spPr>
        <p:txBody>
          <a:bodyPr tIns="365760" anchor="t" anchorCtr="0">
            <a:no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955024" y="914400"/>
            <a:ext cx="2779776" cy="5486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8955024" y="1270854"/>
            <a:ext cx="2779776" cy="347472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8955024" y="914400"/>
            <a:ext cx="2779776" cy="356455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cap="all" spc="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33"/>
          <p:cNvSpPr>
            <a:spLocks noGrp="1"/>
          </p:cNvSpPr>
          <p:nvPr>
            <p:ph type="body" sz="quarter" idx="19"/>
          </p:nvPr>
        </p:nvSpPr>
        <p:spPr>
          <a:xfrm>
            <a:off x="8955024" y="4745574"/>
            <a:ext cx="2779776" cy="1655226"/>
          </a:xfrm>
        </p:spPr>
        <p:txBody>
          <a:bodyPr tIns="91440" bIns="91440" anchor="ctr" anchorCtr="0">
            <a:noAutofit/>
          </a:bodyPr>
          <a:lstStyle>
            <a:lvl1pPr marL="0" indent="0" algn="ctr">
              <a:spcBef>
                <a:spcPts val="300"/>
              </a:spcBef>
              <a:buFontTx/>
              <a:buNone/>
              <a:defRPr sz="1600">
                <a:solidFill>
                  <a:schemeClr val="tx1"/>
                </a:solidFill>
              </a:defRPr>
            </a:lvl1pPr>
            <a:lvl2pPr marL="0" indent="0" algn="ctr">
              <a:spcBef>
                <a:spcPts val="600"/>
              </a:spcBef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9" name="Content Placeholder 60"/>
          <p:cNvSpPr>
            <a:spLocks noGrp="1"/>
          </p:cNvSpPr>
          <p:nvPr>
            <p:ph sz="quarter" idx="20" hasCustomPrompt="1"/>
          </p:nvPr>
        </p:nvSpPr>
        <p:spPr>
          <a:xfrm>
            <a:off x="8955024" y="1270853"/>
            <a:ext cx="2779776" cy="3474721"/>
          </a:xfrm>
        </p:spPr>
        <p:txBody>
          <a:bodyPr tIns="365760" anchor="t" anchorCtr="0">
            <a:no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</p:spTree>
    <p:extLst/>
  </p:cSld>
  <p:clrMapOvr>
    <a:masterClrMapping/>
  </p:clrMapOvr>
  <p:transition spd="med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ual-content-blue-call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914400"/>
            <a:ext cx="11277600" cy="54863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0" y="914396"/>
            <a:ext cx="1813560" cy="54864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914400" y="1371600"/>
            <a:ext cx="3429000" cy="3220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6"/>
          <p:cNvSpPr>
            <a:spLocks noGrp="1"/>
          </p:cNvSpPr>
          <p:nvPr>
            <p:ph sz="quarter" idx="14"/>
          </p:nvPr>
        </p:nvSpPr>
        <p:spPr>
          <a:xfrm>
            <a:off x="679450" y="1143000"/>
            <a:ext cx="5187951" cy="5029202"/>
          </a:xfrm>
        </p:spPr>
        <p:txBody>
          <a:bodyPr anchor="ctr"/>
          <a:lstStyle>
            <a:lvl1pPr marL="0" indent="0">
              <a:lnSpc>
                <a:spcPct val="90000"/>
              </a:lnSpc>
              <a:spcBef>
                <a:spcPts val="1200"/>
              </a:spcBef>
              <a:buFontTx/>
              <a:buNone/>
              <a:defRPr sz="2400">
                <a:latin typeface="+mj-lt"/>
              </a:defRPr>
            </a:lvl1pPr>
            <a:lvl2pPr marL="182880">
              <a:spcBef>
                <a:spcPts val="1200"/>
              </a:spcBef>
              <a:defRPr sz="1600"/>
            </a:lvl2pPr>
            <a:lvl3pPr marL="365760">
              <a:spcBef>
                <a:spcPts val="600"/>
              </a:spcBef>
              <a:defRPr sz="1400"/>
            </a:lvl3pPr>
            <a:lvl4pPr marL="548640">
              <a:spcBef>
                <a:spcPts val="600"/>
              </a:spcBef>
              <a:defRPr sz="1200"/>
            </a:lvl4pPr>
            <a:lvl5pPr marL="731520">
              <a:spcBef>
                <a:spcPts val="900"/>
              </a:spcBef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5"/>
          </p:nvPr>
        </p:nvSpPr>
        <p:spPr>
          <a:xfrm>
            <a:off x="8134066" y="1143000"/>
            <a:ext cx="3143534" cy="5029202"/>
          </a:xfrm>
        </p:spPr>
        <p:txBody>
          <a:bodyPr anchor="ctr"/>
          <a:lstStyle>
            <a:lvl1pPr marL="0" indent="0">
              <a:lnSpc>
                <a:spcPct val="90000"/>
              </a:lnSpc>
              <a:spcBef>
                <a:spcPts val="1200"/>
              </a:spcBef>
              <a:buFontTx/>
              <a:buNone/>
              <a:defRPr sz="2400">
                <a:latin typeface="+mj-lt"/>
              </a:defRPr>
            </a:lvl1pPr>
            <a:lvl2pPr marL="182880">
              <a:spcBef>
                <a:spcPts val="1200"/>
              </a:spcBef>
              <a:defRPr sz="1600"/>
            </a:lvl2pPr>
            <a:lvl3pPr marL="365760">
              <a:spcBef>
                <a:spcPts val="600"/>
              </a:spcBef>
              <a:defRPr sz="1400"/>
            </a:lvl3pPr>
            <a:lvl4pPr marL="548640">
              <a:spcBef>
                <a:spcPts val="600"/>
              </a:spcBef>
              <a:defRPr sz="1200"/>
            </a:lvl4pPr>
            <a:lvl5pPr marL="731520">
              <a:spcBef>
                <a:spcPts val="900"/>
              </a:spcBef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11277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>
          <a:xfrm>
            <a:off x="457201" y="6400800"/>
            <a:ext cx="365760" cy="457200"/>
          </a:xfrm>
        </p:spPr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</p:spTree>
  </p:cSld>
  <p:clrMapOvr>
    <a:masterClrMapping/>
  </p:clrMapOvr>
  <p:transition spd="med">
    <p:wipe/>
  </p:transition>
  <p:extLst mod="1">
    <p:ext uri="{DCECCB84-F9BA-43D5-87BE-67443E8EF086}">
      <p15:sldGuideLst xmlns:p15="http://schemas.microsoft.com/office/powerpoint/2012/main">
        <p15:guide id="1" pos="4416">
          <p15:clr>
            <a:srgbClr val="FBAE40"/>
          </p15:clr>
        </p15:guide>
        <p15:guide id="2" pos="4560">
          <p15:clr>
            <a:srgbClr val="FBAE40"/>
          </p15:clr>
        </p15:guide>
        <p15:guide id="4" pos="7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-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39" y="0"/>
            <a:ext cx="12100561" cy="68587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" y="0"/>
            <a:ext cx="9144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57200" y="3546700"/>
            <a:ext cx="11277600" cy="389337"/>
          </a:xfrm>
          <a:ln>
            <a:noFill/>
          </a:ln>
        </p:spPr>
        <p:txBody>
          <a:bodyPr wrap="square" lIns="91440" tIns="91440" rIns="91440" bIns="91440" anchor="t" anchorCtr="0">
            <a:spAutoFit/>
          </a:bodyPr>
          <a:lstStyle>
            <a:lvl1pPr marL="0" indent="0" algn="l">
              <a:buFont typeface="Symbol" pitchFamily="18" charset="2"/>
              <a:buNone/>
              <a:tabLst>
                <a:tab pos="11085236" algn="r"/>
              </a:tabLst>
              <a:defRPr sz="1400" b="0" cap="all" spc="30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ENTER PRESENTER | DD MONTH 2017</a:t>
            </a:r>
          </a:p>
        </p:txBody>
      </p:sp>
      <p:sp>
        <p:nvSpPr>
          <p:cNvPr id="16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457200" y="3008313"/>
            <a:ext cx="11277600" cy="538162"/>
          </a:xfrm>
        </p:spPr>
        <p:txBody>
          <a:bodyPr anchor="b">
            <a:sp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078163" algn="l"/>
              </a:tabLst>
              <a:defRPr lang="en-US" sz="3200" b="0" kern="1200" spc="-5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/>
  </p:cSld>
  <p:clrMapOvr>
    <a:masterClrMapping/>
  </p:clrMapOvr>
  <p:transition spd="med">
    <p:wipe/>
  </p:transition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ight-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B102488-5F21-43D9-8708-963BDC34D9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" y="0"/>
            <a:ext cx="12099174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" y="0"/>
            <a:ext cx="9144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57200" y="3546700"/>
            <a:ext cx="11277600" cy="389337"/>
          </a:xfrm>
          <a:ln>
            <a:noFill/>
          </a:ln>
        </p:spPr>
        <p:txBody>
          <a:bodyPr wrap="square" lIns="91440" tIns="91440" rIns="91440" bIns="91440" anchor="t" anchorCtr="0">
            <a:spAutoFit/>
          </a:bodyPr>
          <a:lstStyle>
            <a:lvl1pPr marL="0" indent="0" algn="l">
              <a:buFont typeface="Symbol" pitchFamily="18" charset="2"/>
              <a:buNone/>
              <a:tabLst>
                <a:tab pos="11085236" algn="r"/>
              </a:tabLst>
              <a:defRPr sz="1400" b="0" cap="all" spc="3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ENTER PRESENTER | DD MONTH 2017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457200" y="3008313"/>
            <a:ext cx="11277600" cy="538162"/>
          </a:xfrm>
        </p:spPr>
        <p:txBody>
          <a:bodyPr anchor="b">
            <a:sp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078163" algn="l"/>
              </a:tabLst>
              <a:defRPr lang="en-US" sz="3200" b="0" kern="1200" spc="-5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/>
  </p:cSld>
  <p:clrMapOvr>
    <a:masterClrMapping/>
  </p:clrMapOvr>
  <p:transition spd="med">
    <p:wipe/>
  </p:transition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-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57200" y="457200"/>
            <a:ext cx="11277600" cy="5943600"/>
          </a:xfrm>
          <a:solidFill>
            <a:schemeClr val="tx1"/>
          </a:solidFill>
        </p:spPr>
        <p:txBody>
          <a:bodyPr lIns="274320" tIns="1097280" bIns="0" anchor="t" anchorCtr="0"/>
          <a:lstStyle>
            <a:lvl1pPr marL="0" indent="0" algn="ctr">
              <a:buFontTx/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0"/>
            <a:ext cx="9144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6"/>
          <p:cNvSpPr>
            <a:spLocks noGrp="1"/>
          </p:cNvSpPr>
          <p:nvPr>
            <p:ph sz="quarter" idx="16"/>
          </p:nvPr>
        </p:nvSpPr>
        <p:spPr>
          <a:xfrm>
            <a:off x="457200" y="2830377"/>
            <a:ext cx="5638800" cy="1197251"/>
          </a:xfrm>
          <a:solidFill>
            <a:schemeClr val="bg1"/>
          </a:solidFill>
          <a:ln>
            <a:noFill/>
          </a:ln>
        </p:spPr>
        <p:txBody>
          <a:bodyPr wrap="square" lIns="274320" tIns="274320" rIns="274320" bIns="274320" anchor="ctr">
            <a:sp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FontTx/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600"/>
              </a:spcBef>
              <a:buNone/>
              <a:defRPr sz="1600">
                <a:solidFill>
                  <a:schemeClr val="tx1"/>
                </a:solidFill>
              </a:defRPr>
            </a:lvl2pPr>
            <a:lvl3pPr marL="182880" indent="0">
              <a:spcBef>
                <a:spcPts val="600"/>
              </a:spcBef>
              <a:buNone/>
              <a:defRPr sz="1800">
                <a:solidFill>
                  <a:schemeClr val="tx2"/>
                </a:solidFill>
              </a:defRPr>
            </a:lvl3pPr>
            <a:lvl4pPr marL="365760" indent="0">
              <a:spcBef>
                <a:spcPts val="600"/>
              </a:spcBef>
              <a:buNone/>
              <a:defRPr sz="1600">
                <a:solidFill>
                  <a:schemeClr val="tx2"/>
                </a:solidFill>
              </a:defRPr>
            </a:lvl4pPr>
            <a:lvl5pPr marL="731520">
              <a:spcBef>
                <a:spcPts val="900"/>
              </a:spcBef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Silicon Labs Confidential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/>
          </a:p>
        </p:txBody>
      </p:sp>
    </p:spTree>
    <p:extLst/>
  </p:cSld>
  <p:clrMapOvr>
    <a:masterClrMapping/>
  </p:clrMapOvr>
  <p:transition spd="med">
    <p:wipe/>
  </p:transition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57200" y="457200"/>
            <a:ext cx="11277600" cy="5943600"/>
          </a:xfrm>
          <a:solidFill>
            <a:schemeClr val="tx1"/>
          </a:solidFill>
        </p:spPr>
        <p:txBody>
          <a:bodyPr lIns="274320" tIns="1097280" bIns="0" anchor="t" anchorCtr="0"/>
          <a:lstStyle>
            <a:lvl1pPr marL="0" indent="0" algn="ctr">
              <a:buFontTx/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7" name="Rectangle 6"/>
          <p:cNvSpPr/>
          <p:nvPr/>
        </p:nvSpPr>
        <p:spPr>
          <a:xfrm>
            <a:off x="-1" y="0"/>
            <a:ext cx="9144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Silicon Labs Confidential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/>
          </a:p>
        </p:txBody>
      </p:sp>
    </p:spTree>
    <p:extLst/>
  </p:cSld>
  <p:clrMapOvr>
    <a:masterClrMapping/>
  </p:clrMapOvr>
  <p:transition spd="med">
    <p:wipe/>
  </p:transition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-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57200" y="914401"/>
            <a:ext cx="11277600" cy="548639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679450" y="1143000"/>
            <a:ext cx="10820400" cy="50292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buClr>
                <a:schemeClr val="tx2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400">
                <a:solidFill>
                  <a:schemeClr val="tx1"/>
                </a:solidFill>
              </a:defRPr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Silicon Labs Confidential</a:t>
            </a:r>
          </a:p>
        </p:txBody>
      </p:sp>
    </p:spTree>
    <p:extLst/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ual-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914400"/>
            <a:ext cx="11277600" cy="54863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14400" y="1371600"/>
            <a:ext cx="3429000" cy="3220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324600" y="1371600"/>
            <a:ext cx="5175250" cy="4572000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6"/>
          <p:cNvSpPr>
            <a:spLocks noGrp="1"/>
          </p:cNvSpPr>
          <p:nvPr>
            <p:ph sz="quarter" idx="14"/>
          </p:nvPr>
        </p:nvSpPr>
        <p:spPr>
          <a:xfrm>
            <a:off x="679450" y="1371600"/>
            <a:ext cx="5187950" cy="4572000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</p:spTree>
  </p:cSld>
  <p:clrMapOvr>
    <a:masterClrMapping/>
  </p:clrMapOvr>
  <p:transition spd="med">
    <p:wipe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iple-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57200" y="914401"/>
            <a:ext cx="11277600" cy="548639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/>
          </p:nvPr>
        </p:nvSpPr>
        <p:spPr>
          <a:xfrm>
            <a:off x="6324600" y="1143002"/>
            <a:ext cx="5175250" cy="502919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9"/>
          <p:cNvSpPr>
            <a:spLocks noGrp="1"/>
          </p:cNvSpPr>
          <p:nvPr>
            <p:ph sz="quarter" idx="13"/>
          </p:nvPr>
        </p:nvSpPr>
        <p:spPr>
          <a:xfrm>
            <a:off x="679450" y="1143002"/>
            <a:ext cx="5187950" cy="2628899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6"/>
          </p:nvPr>
        </p:nvSpPr>
        <p:spPr>
          <a:xfrm>
            <a:off x="679450" y="4000501"/>
            <a:ext cx="5187950" cy="21717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0" y="1143002"/>
            <a:ext cx="0" cy="5029198"/>
          </a:xfrm>
          <a:prstGeom prst="line">
            <a:avLst/>
          </a:prstGeom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</p:spTree>
    <p:extLst/>
  </p:cSld>
  <p:clrMapOvr>
    <a:masterClrMapping/>
  </p:clrMapOvr>
  <p:transition spd="med">
    <p:wipe/>
  </p:transition>
  <p:extLst mod="1">
    <p:ext uri="{DCECCB84-F9BA-43D5-87BE-67443E8EF086}">
      <p15:sldGuideLst xmlns:p15="http://schemas.microsoft.com/office/powerpoint/2012/main">
        <p15:guide id="1" orient="horz" pos="24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d-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457200" y="914401"/>
            <a:ext cx="11277600" cy="548639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571500" dir="27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096000" y="1143002"/>
            <a:ext cx="0" cy="5029198"/>
          </a:xfrm>
          <a:prstGeom prst="line">
            <a:avLst/>
          </a:prstGeom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3"/>
          </p:nvPr>
        </p:nvSpPr>
        <p:spPr>
          <a:xfrm>
            <a:off x="6324600" y="1143002"/>
            <a:ext cx="5175250" cy="2628899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6"/>
          </p:nvPr>
        </p:nvSpPr>
        <p:spPr>
          <a:xfrm>
            <a:off x="6324600" y="4000499"/>
            <a:ext cx="5175250" cy="217170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9"/>
          <p:cNvSpPr>
            <a:spLocks noGrp="1"/>
          </p:cNvSpPr>
          <p:nvPr>
            <p:ph sz="quarter" idx="17"/>
          </p:nvPr>
        </p:nvSpPr>
        <p:spPr>
          <a:xfrm>
            <a:off x="679450" y="1143002"/>
            <a:ext cx="5187951" cy="2628899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9"/>
          <p:cNvSpPr>
            <a:spLocks noGrp="1"/>
          </p:cNvSpPr>
          <p:nvPr>
            <p:ph sz="quarter" idx="18"/>
          </p:nvPr>
        </p:nvSpPr>
        <p:spPr>
          <a:xfrm>
            <a:off x="679450" y="4000501"/>
            <a:ext cx="5181600" cy="21717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</p:spTree>
    <p:extLst/>
  </p:cSld>
  <p:clrMapOvr>
    <a:masterClrMapping/>
  </p:clrMapOvr>
  <p:transition spd="med">
    <p:wipe/>
  </p:transition>
  <p:extLst mod="1">
    <p:ext uri="{DCECCB84-F9BA-43D5-87BE-67443E8EF086}">
      <p15:sldGuideLst xmlns:p15="http://schemas.microsoft.com/office/powerpoint/2012/main">
        <p15:guide id="1" orient="horz" pos="2448">
          <p15:clr>
            <a:srgbClr val="FBAE40"/>
          </p15:clr>
        </p15:guide>
        <p15:guide id="2" pos="3770">
          <p15:clr>
            <a:srgbClr val="FBAE40"/>
          </p15:clr>
        </p15:guide>
        <p15:guide id="3" pos="39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11277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11277600" cy="5486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9144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776898" y="6400801"/>
            <a:ext cx="10957904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800" smtClean="0">
                <a:effectLst/>
              </a:defRPr>
            </a:lvl1pPr>
          </a:lstStyle>
          <a:p>
            <a:r>
              <a:rPr lang="en-US"/>
              <a:t>Silicon Labs Confidential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457201" y="6400800"/>
            <a:ext cx="319696" cy="4572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29A7BD92-6AE5-CF43-B276-274952F2BF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76897" y="6400801"/>
            <a:ext cx="2107497" cy="457200"/>
          </a:xfrm>
          <a:prstGeom prst="rect">
            <a:avLst/>
          </a:prstGeom>
          <a:noFill/>
          <a:ln>
            <a:noFill/>
          </a:ln>
        </p:spPr>
        <p:txBody>
          <a:bodyPr wrap="none" tIns="182880" bIns="182880" rtlCol="0" anchor="ctr">
            <a:noAutofit/>
          </a:bodyPr>
          <a:lstStyle/>
          <a:p>
            <a:pPr algn="l"/>
            <a:endParaRPr lang="en-US" sz="800" spc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00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  <p:sldLayoutId id="2147483906" r:id="rId14"/>
    <p:sldLayoutId id="2147483907" r:id="rId15"/>
    <p:sldLayoutId id="2147483908" r:id="rId16"/>
    <p:sldLayoutId id="2147483909" r:id="rId17"/>
    <p:sldLayoutId id="2147483910" r:id="rId18"/>
  </p:sldLayoutIdLst>
  <p:transition spd="med">
    <p:wipe/>
  </p:transition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b="0" kern="1200" spc="-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377" rtl="0" eaLnBrk="1" fontAlgn="base" latinLnBrk="0" hangingPunct="1">
        <a:lnSpc>
          <a:spcPct val="95000"/>
        </a:lnSpc>
        <a:spcBef>
          <a:spcPts val="1200"/>
        </a:spcBef>
        <a:spcAft>
          <a:spcPts val="0"/>
        </a:spcAft>
        <a:buClr>
          <a:schemeClr val="tx2"/>
        </a:buClr>
        <a:buFont typeface="Wingdings" charset="2"/>
        <a:buChar char="§"/>
        <a:defRPr lang="en-US" sz="2000" b="0" i="0" kern="1200" dirty="0" smtClean="0">
          <a:solidFill>
            <a:schemeClr val="tx1"/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1pPr>
      <a:lvl2pPr marL="365760" indent="-182880" algn="l" defTabSz="914377" rtl="0" eaLnBrk="1" fontAlgn="base" latinLnBrk="0" hangingPunct="1">
        <a:lnSpc>
          <a:spcPct val="95000"/>
        </a:lnSpc>
        <a:spcBef>
          <a:spcPts val="600"/>
        </a:spcBef>
        <a:spcAft>
          <a:spcPts val="0"/>
        </a:spcAft>
        <a:buClr>
          <a:schemeClr val="tx2"/>
        </a:buClr>
        <a:buFont typeface="Wingdings" panose="05000000000000000000" pitchFamily="2" charset="2"/>
        <a:buChar char="§"/>
        <a:defRPr lang="en-US" sz="1800" b="0" i="0" kern="1200" dirty="0" smtClean="0">
          <a:solidFill>
            <a:schemeClr val="tx1"/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2pPr>
      <a:lvl3pPr marL="548640" indent="-182880" algn="l" defTabSz="914377" rtl="0" eaLnBrk="1" fontAlgn="base" latinLnBrk="0" hangingPunct="1">
        <a:lnSpc>
          <a:spcPct val="95000"/>
        </a:lnSpc>
        <a:spcBef>
          <a:spcPts val="600"/>
        </a:spcBef>
        <a:spcAft>
          <a:spcPts val="0"/>
        </a:spcAft>
        <a:buClr>
          <a:schemeClr val="tx2"/>
        </a:buClr>
        <a:buFont typeface="Wingdings" panose="05000000000000000000" pitchFamily="2" charset="2"/>
        <a:buChar char="§"/>
        <a:defRPr lang="en-US" sz="1600" b="0" i="0" kern="1200" dirty="0" smtClean="0">
          <a:solidFill>
            <a:schemeClr val="tx1"/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3pPr>
      <a:lvl4pPr marL="731520" marR="0" indent="-182880" algn="l" defTabSz="914377" rtl="0" eaLnBrk="1" fontAlgn="base" latinLnBrk="0" hangingPunct="1">
        <a:lnSpc>
          <a:spcPct val="95000"/>
        </a:lnSpc>
        <a:spcBef>
          <a:spcPts val="600"/>
        </a:spcBef>
        <a:spcAft>
          <a:spcPts val="0"/>
        </a:spcAft>
        <a:buClr>
          <a:schemeClr val="tx2"/>
        </a:buClr>
        <a:buSzTx/>
        <a:buFont typeface="Wingdings" panose="05000000000000000000" pitchFamily="2" charset="2"/>
        <a:buChar char="§"/>
        <a:tabLst/>
        <a:defRPr lang="en-US" sz="1400" b="0" i="0" kern="1200" dirty="0" smtClean="0">
          <a:solidFill>
            <a:schemeClr val="tx1"/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4pPr>
      <a:lvl5pPr marL="914400" indent="-182880" algn="l" defTabSz="914377" rtl="0" eaLnBrk="1" fontAlgn="base" latinLnBrk="0" hangingPunct="1">
        <a:lnSpc>
          <a:spcPct val="100000"/>
        </a:lnSpc>
        <a:spcBef>
          <a:spcPts val="9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lang="en-US" sz="1200" b="0" kern="1200" dirty="0">
          <a:solidFill>
            <a:schemeClr val="tx1"/>
          </a:solidFill>
          <a:latin typeface="+mn-lt"/>
          <a:ea typeface="Segoe UI" panose="020B0502040204020203" pitchFamily="34" charset="0"/>
          <a:cs typeface="Segoe UI" panose="020B0502040204020203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7392">
          <p15:clr>
            <a:srgbClr val="F26B43"/>
          </p15:clr>
        </p15:guide>
        <p15:guide id="3" pos="288">
          <p15:clr>
            <a:srgbClr val="F26B43"/>
          </p15:clr>
        </p15:guide>
        <p15:guide id="6" orient="horz" pos="4032">
          <p15:clr>
            <a:srgbClr val="F26B43"/>
          </p15:clr>
        </p15:guide>
        <p15:guide id="7" orient="horz" pos="576">
          <p15:clr>
            <a:srgbClr val="F26B43"/>
          </p15:clr>
        </p15:guide>
        <p15:guide id="9" orient="horz" pos="3888">
          <p15:clr>
            <a:srgbClr val="F26B43"/>
          </p15:clr>
        </p15:guide>
        <p15:guide id="10" orient="horz" pos="720">
          <p15:clr>
            <a:srgbClr val="F26B43"/>
          </p15:clr>
        </p15:guide>
        <p15:guide id="12" pos="428">
          <p15:clr>
            <a:srgbClr val="F26B43"/>
          </p15:clr>
        </p15:guide>
        <p15:guide id="15" pos="7244">
          <p15:clr>
            <a:srgbClr val="F26B43"/>
          </p15:clr>
        </p15:guide>
        <p15:guide id="37" pos="3696">
          <p15:clr>
            <a:srgbClr val="F26B43"/>
          </p15:clr>
        </p15:guide>
        <p15:guide id="39" pos="3984">
          <p15:clr>
            <a:srgbClr val="F26B43"/>
          </p15:clr>
        </p15:guide>
        <p15:guide id="40" orient="horz" pos="144">
          <p15:clr>
            <a:srgbClr val="F26B43"/>
          </p15:clr>
        </p15:guide>
        <p15:guide id="41" orient="horz" pos="864">
          <p15:clr>
            <a:srgbClr val="F26B43"/>
          </p15:clr>
        </p15:guide>
        <p15:guide id="42" orient="horz" pos="374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comments" Target="../comments/comment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>
                <a:latin typeface="Avenir Book" charset="0"/>
                <a:cs typeface="Avenir Book" charset="0"/>
              </a:rPr>
              <a:t>Bluetooth</a:t>
            </a:r>
            <a:r>
              <a:rPr lang="en-US" i="1" baseline="30000" dirty="0">
                <a:latin typeface="Avenir Book" charset="0"/>
                <a:cs typeface="Avenir Book" charset="0"/>
              </a:rPr>
              <a:t>®</a:t>
            </a:r>
            <a:r>
              <a:rPr lang="en-US" dirty="0">
                <a:latin typeface="Avenir Book" charset="0"/>
                <a:cs typeface="Avenir Book" charset="0"/>
              </a:rPr>
              <a:t> </a:t>
            </a:r>
            <a:r>
              <a:rPr lang="en-US" dirty="0" smtClean="0">
                <a:latin typeface="Avenir Book" charset="0"/>
                <a:cs typeface="Avenir Book" charset="0"/>
              </a:rPr>
              <a:t>Technology</a:t>
            </a:r>
            <a:r>
              <a:rPr lang="hu-HU" dirty="0" smtClean="0">
                <a:latin typeface="Avenir Book" charset="0"/>
                <a:cs typeface="Avenir Book" charset="0"/>
              </a:rPr>
              <a:t> </a:t>
            </a:r>
            <a:r>
              <a:rPr lang="hu-HU" dirty="0" err="1">
                <a:latin typeface="Avenir Book" charset="0"/>
                <a:cs typeface="Avenir Book" charset="0"/>
              </a:rPr>
              <a:t>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/>
              <a:t>MAY </a:t>
            </a:r>
            <a:r>
              <a:rPr lang="en-US" dirty="0"/>
              <a:t>2017</a:t>
            </a:r>
          </a:p>
        </p:txBody>
      </p:sp>
      <p:sp>
        <p:nvSpPr>
          <p:cNvPr id="5" name="Content Placeholder 7"/>
          <p:cNvSpPr txBox="1">
            <a:spLocks/>
          </p:cNvSpPr>
          <p:nvPr/>
        </p:nvSpPr>
        <p:spPr>
          <a:xfrm>
            <a:off x="457200" y="3836073"/>
            <a:ext cx="7347527" cy="1142475"/>
          </a:xfrm>
          <a:prstGeom prst="rect">
            <a:avLst/>
          </a:prstGeom>
        </p:spPr>
        <p:txBody>
          <a:bodyPr/>
          <a:lstStyle>
            <a:lvl1pPr marL="0" indent="0" algn="l" defTabSz="914377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182880" indent="-182880" algn="l" defTabSz="914377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lang="en-US" sz="1600" b="0" kern="1200" dirty="0" smtClean="0">
                <a:solidFill>
                  <a:schemeClr val="tx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365760" indent="-182880" algn="l" defTabSz="914377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lang="en-US" sz="1400" b="0" kern="1200" dirty="0" smtClean="0">
                <a:solidFill>
                  <a:schemeClr val="tx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548640" marR="0" indent="-182880" algn="l" defTabSz="914377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Char char="§"/>
              <a:tabLst/>
              <a:defRPr lang="en-US" sz="1200" b="0" kern="1200" dirty="0" smtClean="0">
                <a:solidFill>
                  <a:schemeClr val="tx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731520" indent="-182880" algn="l" defTabSz="914377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lang="en-US" sz="1200" b="0" kern="1200" dirty="0">
                <a:solidFill>
                  <a:schemeClr val="tx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spc="-20" baseline="0" dirty="0">
              <a:latin typeface="+mj-lt"/>
              <a:ea typeface="Calibri Regular" charset="0"/>
              <a:cs typeface="Calibri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853270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u-HU" b="1" dirty="0"/>
              <a:t>MASTER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Sends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packets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first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in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each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connection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interval</a:t>
            </a:r>
            <a:endParaRPr lang="en-US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hu-HU" b="1" dirty="0"/>
              <a:t>SLAVE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Sends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packets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as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a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response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to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the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packets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of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the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master</a:t>
            </a:r>
            <a:endParaRPr lang="en-US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Link </a:t>
            </a:r>
            <a:r>
              <a:rPr lang="hu-HU" dirty="0" err="1"/>
              <a:t>Layer</a:t>
            </a:r>
            <a:r>
              <a:rPr lang="hu-HU" dirty="0"/>
              <a:t> </a:t>
            </a:r>
            <a:r>
              <a:rPr lang="hu-HU" dirty="0" err="1"/>
              <a:t>Roles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680280" y="2341037"/>
            <a:ext cx="4894409" cy="977900"/>
            <a:chOff x="6210300" y="4597400"/>
            <a:chExt cx="4894409" cy="977900"/>
          </a:xfrm>
        </p:grpSpPr>
        <p:sp>
          <p:nvSpPr>
            <p:cNvPr id="12" name="Rectangle 11"/>
            <p:cNvSpPr/>
            <p:nvPr/>
          </p:nvSpPr>
          <p:spPr>
            <a:xfrm>
              <a:off x="6210300" y="4597400"/>
              <a:ext cx="1663700" cy="977900"/>
            </a:xfrm>
            <a:prstGeom prst="rect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2000" dirty="0"/>
                <a:t>Master</a:t>
              </a:r>
              <a:endParaRPr lang="en-US" sz="20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441009" y="4597400"/>
              <a:ext cx="1663700" cy="977900"/>
            </a:xfrm>
            <a:prstGeom prst="rect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2000" dirty="0"/>
                <a:t>Slave</a:t>
              </a:r>
              <a:endParaRPr lang="en-US" sz="2000" dirty="0"/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7874000" y="4851400"/>
              <a:ext cx="1567009" cy="0"/>
            </a:xfrm>
            <a:prstGeom prst="straightConnector1">
              <a:avLst/>
            </a:prstGeom>
            <a:ln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7873999" y="5349081"/>
              <a:ext cx="1567009" cy="0"/>
            </a:xfrm>
            <a:prstGeom prst="straightConnector1">
              <a:avLst/>
            </a:prstGeom>
            <a:ln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71340764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hu-HU" sz="1900" b="1" dirty="0" err="1"/>
              <a:t>Connectionless</a:t>
            </a:r>
            <a:endParaRPr lang="fi-FI" sz="1800" b="1" dirty="0"/>
          </a:p>
          <a:p>
            <a:pPr lvl="2"/>
            <a:r>
              <a:rPr lang="hu-HU" b="1" dirty="0" err="1"/>
              <a:t>Advertiser</a:t>
            </a:r>
            <a:r>
              <a:rPr lang="hu-HU" dirty="0"/>
              <a:t> o</a:t>
            </a:r>
            <a:r>
              <a:rPr lang="fi-FI" dirty="0"/>
              <a:t>nly sends out advertisements i.e.</a:t>
            </a:r>
            <a:br>
              <a:rPr lang="fi-FI" dirty="0"/>
            </a:br>
            <a:r>
              <a:rPr lang="fi-FI" dirty="0"/>
              <a:t>broadcast data</a:t>
            </a:r>
          </a:p>
          <a:p>
            <a:pPr lvl="2"/>
            <a:r>
              <a:rPr lang="hu-HU" b="1" dirty="0" err="1"/>
              <a:t>Advertiser</a:t>
            </a:r>
            <a:r>
              <a:rPr lang="hu-HU" dirty="0"/>
              <a:t> c</a:t>
            </a:r>
            <a:r>
              <a:rPr lang="fi-FI" dirty="0"/>
              <a:t>an allow or disallow connections</a:t>
            </a:r>
            <a:endParaRPr lang="fi-FI" b="1" dirty="0"/>
          </a:p>
          <a:p>
            <a:pPr lvl="2"/>
            <a:r>
              <a:rPr lang="hu-HU" b="1" dirty="0" err="1"/>
              <a:t>Scanner</a:t>
            </a:r>
            <a:r>
              <a:rPr lang="hu-HU" dirty="0"/>
              <a:t> o</a:t>
            </a:r>
            <a:r>
              <a:rPr lang="fi-FI" dirty="0"/>
              <a:t>nly listens for </a:t>
            </a:r>
            <a:r>
              <a:rPr lang="fi-FI" dirty="0" smtClean="0"/>
              <a:t>adverti</a:t>
            </a:r>
            <a:r>
              <a:rPr lang="hu-HU" dirty="0" smtClean="0"/>
              <a:t>s</a:t>
            </a:r>
            <a:r>
              <a:rPr lang="fi-FI" dirty="0" smtClean="0"/>
              <a:t>ements</a:t>
            </a:r>
            <a:endParaRPr lang="fi-FI" dirty="0"/>
          </a:p>
          <a:p>
            <a:pPr lvl="2"/>
            <a:r>
              <a:rPr lang="hu-HU" b="1" dirty="0" err="1"/>
              <a:t>Scanner</a:t>
            </a:r>
            <a:r>
              <a:rPr lang="hu-HU" dirty="0"/>
              <a:t> c</a:t>
            </a:r>
            <a:r>
              <a:rPr lang="fi-FI" dirty="0"/>
              <a:t>an connect </a:t>
            </a:r>
            <a:r>
              <a:rPr lang="fi-FI" dirty="0" smtClean="0"/>
              <a:t>to an adverti</a:t>
            </a:r>
            <a:r>
              <a:rPr lang="hu-HU" dirty="0" smtClean="0"/>
              <a:t>s</a:t>
            </a:r>
            <a:r>
              <a:rPr lang="fi-FI" dirty="0" smtClean="0"/>
              <a:t>er</a:t>
            </a:r>
            <a:r>
              <a:rPr lang="hu-HU" dirty="0" smtClean="0"/>
              <a:t> </a:t>
            </a:r>
            <a:r>
              <a:rPr lang="hu-HU" dirty="0" err="1"/>
              <a:t>if</a:t>
            </a:r>
            <a:r>
              <a:rPr lang="hu-HU" dirty="0"/>
              <a:t> </a:t>
            </a:r>
            <a:r>
              <a:rPr lang="hu-HU" dirty="0" err="1" smtClean="0"/>
              <a:t>enabled</a:t>
            </a:r>
            <a:endParaRPr lang="hu-HU" dirty="0" smtClean="0"/>
          </a:p>
          <a:p>
            <a:pPr lvl="2"/>
            <a:endParaRPr lang="fi-FI" dirty="0"/>
          </a:p>
          <a:p>
            <a:r>
              <a:rPr lang="hu-HU" sz="1900" b="1" dirty="0" err="1"/>
              <a:t>Point-to-point</a:t>
            </a:r>
            <a:endParaRPr lang="fi-FI" sz="1800" b="1" dirty="0"/>
          </a:p>
          <a:p>
            <a:pPr lvl="2"/>
            <a:r>
              <a:rPr lang="hu-HU" b="1" dirty="0" smtClean="0"/>
              <a:t>Slave</a:t>
            </a:r>
            <a:r>
              <a:rPr lang="hu-HU" dirty="0" smtClean="0"/>
              <a:t> </a:t>
            </a:r>
            <a:r>
              <a:rPr lang="hu-HU" dirty="0" err="1"/>
              <a:t>can</a:t>
            </a:r>
            <a:r>
              <a:rPr lang="hu-HU" dirty="0"/>
              <a:t> c</a:t>
            </a:r>
            <a:r>
              <a:rPr lang="fi-FI" dirty="0"/>
              <a:t>onnect to one </a:t>
            </a:r>
            <a:r>
              <a:rPr lang="fi-FI" b="1" dirty="0"/>
              <a:t>master</a:t>
            </a:r>
            <a:r>
              <a:rPr lang="fi-FI" dirty="0"/>
              <a:t> (BT 4.0</a:t>
            </a:r>
            <a:r>
              <a:rPr lang="fi-FI" dirty="0" smtClean="0"/>
              <a:t>)</a:t>
            </a:r>
            <a:endParaRPr lang="hu-HU" dirty="0" smtClean="0"/>
          </a:p>
          <a:p>
            <a:pPr lvl="2"/>
            <a:endParaRPr lang="fi-FI" dirty="0"/>
          </a:p>
          <a:p>
            <a:r>
              <a:rPr lang="hu-HU" sz="1900" b="1" dirty="0" err="1"/>
              <a:t>Point-to-multiple</a:t>
            </a:r>
            <a:r>
              <a:rPr lang="hu-HU" sz="1800" b="1" dirty="0"/>
              <a:t> </a:t>
            </a:r>
            <a:r>
              <a:rPr lang="hu-HU" sz="1800" b="1" dirty="0" err="1"/>
              <a:t>point</a:t>
            </a:r>
            <a:endParaRPr lang="hu-HU" sz="1800" b="1" dirty="0"/>
          </a:p>
          <a:p>
            <a:pPr lvl="2"/>
            <a:r>
              <a:rPr lang="hu-HU" b="1" dirty="0" smtClean="0"/>
              <a:t>Slave</a:t>
            </a:r>
            <a:r>
              <a:rPr lang="hu-HU" dirty="0" smtClean="0"/>
              <a:t> </a:t>
            </a:r>
            <a:r>
              <a:rPr lang="hu-HU" dirty="0" err="1"/>
              <a:t>can</a:t>
            </a:r>
            <a:r>
              <a:rPr lang="hu-HU" dirty="0"/>
              <a:t> c</a:t>
            </a:r>
            <a:r>
              <a:rPr lang="fi-FI" dirty="0"/>
              <a:t>onnect to </a:t>
            </a:r>
            <a:r>
              <a:rPr lang="fi-FI" b="1" dirty="0"/>
              <a:t>multiple</a:t>
            </a:r>
            <a:r>
              <a:rPr lang="fi-FI" dirty="0"/>
              <a:t> </a:t>
            </a:r>
            <a:r>
              <a:rPr lang="fi-FI" b="1" dirty="0"/>
              <a:t>masters</a:t>
            </a:r>
            <a:r>
              <a:rPr lang="fi-FI" dirty="0"/>
              <a:t> (BT 4.1)</a:t>
            </a:r>
            <a:endParaRPr lang="fi-FI" b="1" dirty="0"/>
          </a:p>
          <a:p>
            <a:pPr lvl="2"/>
            <a:r>
              <a:rPr lang="hu-HU" b="1" dirty="0"/>
              <a:t>Master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c</a:t>
            </a:r>
            <a:r>
              <a:rPr lang="fi-FI" dirty="0"/>
              <a:t>onnect to one or </a:t>
            </a:r>
            <a:r>
              <a:rPr lang="fi-FI" b="1" dirty="0"/>
              <a:t>multiple</a:t>
            </a:r>
            <a:r>
              <a:rPr lang="fi-FI" dirty="0"/>
              <a:t> </a:t>
            </a:r>
            <a:r>
              <a:rPr lang="fi-FI" b="1" dirty="0"/>
              <a:t>slaves</a:t>
            </a:r>
            <a:endParaRPr lang="hu-HU" b="1" dirty="0"/>
          </a:p>
          <a:p>
            <a:pPr lvl="2"/>
            <a:r>
              <a:rPr lang="hu-HU" dirty="0" err="1"/>
              <a:t>Each</a:t>
            </a:r>
            <a:r>
              <a:rPr lang="hu-HU" dirty="0"/>
              <a:t> </a:t>
            </a:r>
            <a:r>
              <a:rPr lang="hu-HU" dirty="0" err="1"/>
              <a:t>connection</a:t>
            </a:r>
            <a:r>
              <a:rPr lang="hu-HU" dirty="0"/>
              <a:t> is </a:t>
            </a:r>
            <a:r>
              <a:rPr lang="hu-HU" dirty="0" err="1"/>
              <a:t>handled</a:t>
            </a:r>
            <a:r>
              <a:rPr lang="hu-HU" b="1" dirty="0"/>
              <a:t> </a:t>
            </a:r>
            <a:r>
              <a:rPr lang="hu-HU" b="1" dirty="0" err="1" smtClean="0"/>
              <a:t>separately</a:t>
            </a:r>
            <a:endParaRPr lang="hu-HU" b="1" dirty="0" smtClean="0"/>
          </a:p>
          <a:p>
            <a:pPr lvl="2"/>
            <a:r>
              <a:rPr lang="hu-HU" dirty="0" err="1" smtClean="0"/>
              <a:t>One</a:t>
            </a:r>
            <a:r>
              <a:rPr lang="hu-HU" dirty="0" smtClean="0"/>
              <a:t> </a:t>
            </a:r>
            <a:r>
              <a:rPr lang="hu-HU" dirty="0" err="1" smtClean="0"/>
              <a:t>device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act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a </a:t>
            </a:r>
            <a:r>
              <a:rPr lang="hu-HU" b="1" dirty="0" err="1" smtClean="0"/>
              <a:t>master</a:t>
            </a:r>
            <a:r>
              <a:rPr lang="hu-HU" b="1" dirty="0" smtClean="0"/>
              <a:t> </a:t>
            </a:r>
            <a:r>
              <a:rPr lang="hu-HU" dirty="0" smtClean="0"/>
              <a:t>and a </a:t>
            </a:r>
            <a:r>
              <a:rPr lang="hu-HU" b="1" dirty="0" err="1" smtClean="0"/>
              <a:t>slave</a:t>
            </a:r>
            <a:r>
              <a:rPr lang="hu-HU" b="1" dirty="0" smtClean="0"/>
              <a:t> </a:t>
            </a:r>
            <a:r>
              <a:rPr lang="hu-HU" dirty="0" err="1" smtClean="0"/>
              <a:t>at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same</a:t>
            </a:r>
            <a:r>
              <a:rPr lang="hu-HU" dirty="0" smtClean="0"/>
              <a:t> </a:t>
            </a:r>
            <a:r>
              <a:rPr lang="hu-HU" dirty="0" err="1" smtClean="0"/>
              <a:t>time</a:t>
            </a:r>
            <a:endParaRPr lang="hu-HU" dirty="0" smtClean="0"/>
          </a:p>
          <a:p>
            <a:pPr lvl="2"/>
            <a:endParaRPr lang="hu-HU" dirty="0"/>
          </a:p>
          <a:p>
            <a:pPr marL="0" lvl="1" indent="0">
              <a:buNone/>
            </a:pPr>
            <a:r>
              <a:rPr lang="hu-HU" sz="1800" dirty="0" err="1" smtClean="0"/>
              <a:t>Mesh</a:t>
            </a:r>
            <a:r>
              <a:rPr lang="hu-HU" sz="1800" dirty="0" smtClean="0"/>
              <a:t> </a:t>
            </a:r>
          </a:p>
          <a:p>
            <a:pPr lvl="2"/>
            <a:r>
              <a:rPr lang="hu-HU" dirty="0" smtClean="0"/>
              <a:t>More </a:t>
            </a:r>
            <a:r>
              <a:rPr lang="hu-HU" dirty="0" err="1" smtClean="0"/>
              <a:t>devices</a:t>
            </a:r>
            <a:r>
              <a:rPr lang="hu-HU" dirty="0" smtClean="0"/>
              <a:t> </a:t>
            </a:r>
            <a:r>
              <a:rPr lang="hu-HU" dirty="0" err="1" smtClean="0"/>
              <a:t>connected</a:t>
            </a:r>
            <a:r>
              <a:rPr lang="hu-HU" dirty="0" smtClean="0"/>
              <a:t> </a:t>
            </a:r>
            <a:r>
              <a:rPr lang="hu-HU" dirty="0" err="1" smtClean="0"/>
              <a:t>together</a:t>
            </a:r>
            <a:r>
              <a:rPr lang="hu-HU" dirty="0" smtClean="0"/>
              <a:t> (</a:t>
            </a:r>
            <a:r>
              <a:rPr lang="hu-HU" dirty="0" err="1" smtClean="0"/>
              <a:t>new</a:t>
            </a:r>
            <a:r>
              <a:rPr lang="hu-HU" dirty="0" smtClean="0"/>
              <a:t> standard)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Bluetooth</a:t>
            </a:r>
            <a:r>
              <a:rPr lang="hu-HU" dirty="0"/>
              <a:t> </a:t>
            </a:r>
            <a:r>
              <a:rPr lang="hu-HU" dirty="0" err="1"/>
              <a:t>Topologies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Silicon Labs Confidential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753134" y="1143000"/>
            <a:ext cx="816740" cy="1169229"/>
            <a:chOff x="715151" y="4642431"/>
            <a:chExt cx="816740" cy="1169229"/>
          </a:xfrm>
        </p:grpSpPr>
        <p:sp>
          <p:nvSpPr>
            <p:cNvPr id="16" name="Oval 16"/>
            <p:cNvSpPr>
              <a:spLocks noChangeArrowheads="1"/>
            </p:cNvSpPr>
            <p:nvPr/>
          </p:nvSpPr>
          <p:spPr bwMode="auto">
            <a:xfrm>
              <a:off x="1021429" y="4943920"/>
              <a:ext cx="204185" cy="204193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20393" y="5550050"/>
              <a:ext cx="60625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>
                  <a:latin typeface="Calibri" charset="0"/>
                  <a:ea typeface="Calibri" charset="0"/>
                  <a:cs typeface="Calibri" charset="0"/>
                </a:rPr>
                <a:t>Beacon</a:t>
              </a:r>
            </a:p>
          </p:txBody>
        </p:sp>
        <p:sp>
          <p:nvSpPr>
            <p:cNvPr id="18" name="Oval 16"/>
            <p:cNvSpPr>
              <a:spLocks noChangeArrowheads="1"/>
            </p:cNvSpPr>
            <p:nvPr/>
          </p:nvSpPr>
          <p:spPr bwMode="auto">
            <a:xfrm>
              <a:off x="919336" y="4847839"/>
              <a:ext cx="408370" cy="408386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9" name="Oval 16"/>
            <p:cNvSpPr>
              <a:spLocks noChangeArrowheads="1"/>
            </p:cNvSpPr>
            <p:nvPr/>
          </p:nvSpPr>
          <p:spPr bwMode="auto">
            <a:xfrm>
              <a:off x="715151" y="4642431"/>
              <a:ext cx="816740" cy="816772"/>
            </a:xfrm>
            <a:prstGeom prst="ellipse">
              <a:avLst/>
            </a:prstGeom>
            <a:noFill/>
            <a:ln w="12700">
              <a:solidFill>
                <a:schemeClr val="accent2">
                  <a:alpha val="2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817244" y="4745137"/>
              <a:ext cx="612555" cy="612579"/>
            </a:xfrm>
            <a:prstGeom prst="ellipse">
              <a:avLst/>
            </a:prstGeom>
            <a:noFill/>
            <a:ln w="12700">
              <a:solidFill>
                <a:schemeClr val="accent2">
                  <a:alpha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135696" y="2307363"/>
            <a:ext cx="965329" cy="872526"/>
            <a:chOff x="1720788" y="4939134"/>
            <a:chExt cx="965329" cy="872526"/>
          </a:xfrm>
        </p:grpSpPr>
        <p:sp>
          <p:nvSpPr>
            <p:cNvPr id="22" name="Rectangle 21"/>
            <p:cNvSpPr/>
            <p:nvPr/>
          </p:nvSpPr>
          <p:spPr>
            <a:xfrm>
              <a:off x="1720788" y="5550050"/>
              <a:ext cx="965329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>
                  <a:latin typeface="Calibri" charset="0"/>
                  <a:ea typeface="Calibri" charset="0"/>
                  <a:cs typeface="Calibri" charset="0"/>
                </a:rPr>
                <a:t>Point to Point</a:t>
              </a:r>
            </a:p>
          </p:txBody>
        </p:sp>
        <p:grpSp>
          <p:nvGrpSpPr>
            <p:cNvPr id="23" name="Group 22"/>
            <p:cNvGrpSpPr/>
            <p:nvPr/>
          </p:nvGrpSpPr>
          <p:grpSpPr>
            <a:xfrm flipV="1">
              <a:off x="1745331" y="4939134"/>
              <a:ext cx="916244" cy="142642"/>
              <a:chOff x="1914464" y="5613117"/>
              <a:chExt cx="1381039" cy="215003"/>
            </a:xfrm>
          </p:grpSpPr>
          <p:cxnSp>
            <p:nvCxnSpPr>
              <p:cNvPr id="24" name="Straight Arrow Connector 23"/>
              <p:cNvCxnSpPr/>
              <p:nvPr/>
            </p:nvCxnSpPr>
            <p:spPr>
              <a:xfrm flipV="1">
                <a:off x="2176672" y="5715769"/>
                <a:ext cx="839769" cy="4019"/>
              </a:xfrm>
              <a:prstGeom prst="straightConnector1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5" name="Oval 16"/>
              <p:cNvSpPr>
                <a:spLocks noChangeArrowheads="1"/>
              </p:cNvSpPr>
              <p:nvPr/>
            </p:nvSpPr>
            <p:spPr bwMode="auto">
              <a:xfrm>
                <a:off x="1914464" y="5613117"/>
                <a:ext cx="204185" cy="204193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6" name="Oval 12"/>
              <p:cNvSpPr>
                <a:spLocks noChangeArrowheads="1"/>
              </p:cNvSpPr>
              <p:nvPr/>
            </p:nvSpPr>
            <p:spPr bwMode="auto">
              <a:xfrm>
                <a:off x="3091318" y="5623927"/>
                <a:ext cx="204185" cy="204193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41" name="Group 40"/>
          <p:cNvGrpSpPr/>
          <p:nvPr/>
        </p:nvGrpSpPr>
        <p:grpSpPr>
          <a:xfrm>
            <a:off x="10158823" y="4187202"/>
            <a:ext cx="1177203" cy="814574"/>
            <a:chOff x="4455992" y="4448843"/>
            <a:chExt cx="1177203" cy="814574"/>
          </a:xfrm>
        </p:grpSpPr>
        <p:cxnSp>
          <p:nvCxnSpPr>
            <p:cNvPr id="42" name="Straight Arrow Connector 41"/>
            <p:cNvCxnSpPr>
              <a:endCxn id="57" idx="6"/>
            </p:cNvCxnSpPr>
            <p:nvPr/>
          </p:nvCxnSpPr>
          <p:spPr>
            <a:xfrm flipH="1" flipV="1">
              <a:off x="5202775" y="4529215"/>
              <a:ext cx="153226" cy="73"/>
            </a:xfrm>
            <a:prstGeom prst="straightConnector1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cxnSp>
        <p:grpSp>
          <p:nvGrpSpPr>
            <p:cNvPr id="43" name="Group 42"/>
            <p:cNvGrpSpPr/>
            <p:nvPr/>
          </p:nvGrpSpPr>
          <p:grpSpPr>
            <a:xfrm>
              <a:off x="4455992" y="4448843"/>
              <a:ext cx="977305" cy="814574"/>
              <a:chOff x="3063372" y="4448843"/>
              <a:chExt cx="977305" cy="814574"/>
            </a:xfrm>
          </p:grpSpPr>
          <p:grpSp>
            <p:nvGrpSpPr>
              <p:cNvPr id="46" name="Group 45"/>
              <p:cNvGrpSpPr/>
              <p:nvPr/>
            </p:nvGrpSpPr>
            <p:grpSpPr>
              <a:xfrm>
                <a:off x="3162065" y="4448843"/>
                <a:ext cx="648090" cy="814574"/>
                <a:chOff x="3146369" y="4444919"/>
                <a:chExt cx="648090" cy="814574"/>
              </a:xfrm>
            </p:grpSpPr>
            <p:cxnSp>
              <p:nvCxnSpPr>
                <p:cNvPr id="56" name="Straight Arrow Connector 55"/>
                <p:cNvCxnSpPr/>
                <p:nvPr/>
              </p:nvCxnSpPr>
              <p:spPr>
                <a:xfrm flipH="1">
                  <a:off x="3283567" y="4588385"/>
                  <a:ext cx="380902" cy="533905"/>
                </a:xfrm>
                <a:prstGeom prst="straightConnector1">
                  <a:avLst/>
                </a:prstGeom>
                <a:noFill/>
                <a:ln w="12700" cap="rnd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57" name="Oval 12"/>
                <p:cNvSpPr>
                  <a:spLocks noChangeArrowheads="1"/>
                </p:cNvSpPr>
                <p:nvPr/>
              </p:nvSpPr>
              <p:spPr bwMode="auto">
                <a:xfrm>
                  <a:off x="3633722" y="4444919"/>
                  <a:ext cx="160737" cy="160743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bg1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58" name="Oval 11"/>
                <p:cNvSpPr>
                  <a:spLocks noChangeArrowheads="1"/>
                </p:cNvSpPr>
                <p:nvPr/>
              </p:nvSpPr>
              <p:spPr bwMode="auto">
                <a:xfrm>
                  <a:off x="3146369" y="5098750"/>
                  <a:ext cx="160737" cy="160743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bg1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47" name="Group 46"/>
              <p:cNvGrpSpPr/>
              <p:nvPr/>
            </p:nvGrpSpPr>
            <p:grpSpPr>
              <a:xfrm rot="6300000">
                <a:off x="3163800" y="4452480"/>
                <a:ext cx="648090" cy="814574"/>
                <a:chOff x="3146369" y="4444919"/>
                <a:chExt cx="648090" cy="814574"/>
              </a:xfrm>
            </p:grpSpPr>
            <p:cxnSp>
              <p:nvCxnSpPr>
                <p:cNvPr id="53" name="Straight Arrow Connector 52"/>
                <p:cNvCxnSpPr/>
                <p:nvPr/>
              </p:nvCxnSpPr>
              <p:spPr>
                <a:xfrm flipH="1">
                  <a:off x="3283567" y="4588385"/>
                  <a:ext cx="380902" cy="533905"/>
                </a:xfrm>
                <a:prstGeom prst="straightConnector1">
                  <a:avLst/>
                </a:prstGeom>
                <a:noFill/>
                <a:ln w="12700" cap="rnd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54" name="Oval 12"/>
                <p:cNvSpPr>
                  <a:spLocks noChangeArrowheads="1"/>
                </p:cNvSpPr>
                <p:nvPr/>
              </p:nvSpPr>
              <p:spPr bwMode="auto">
                <a:xfrm>
                  <a:off x="3633722" y="4444919"/>
                  <a:ext cx="160737" cy="160743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bg1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55" name="Oval 11"/>
                <p:cNvSpPr>
                  <a:spLocks noChangeArrowheads="1"/>
                </p:cNvSpPr>
                <p:nvPr/>
              </p:nvSpPr>
              <p:spPr bwMode="auto">
                <a:xfrm>
                  <a:off x="3146369" y="5098750"/>
                  <a:ext cx="160737" cy="160743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bg1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48" name="Group 47"/>
              <p:cNvGrpSpPr/>
              <p:nvPr/>
            </p:nvGrpSpPr>
            <p:grpSpPr>
              <a:xfrm rot="3262211">
                <a:off x="3227980" y="4322866"/>
                <a:ext cx="648090" cy="977305"/>
                <a:chOff x="3146369" y="4282188"/>
                <a:chExt cx="648090" cy="977305"/>
              </a:xfrm>
            </p:grpSpPr>
            <p:cxnSp>
              <p:nvCxnSpPr>
                <p:cNvPr id="50" name="Straight Arrow Connector 49"/>
                <p:cNvCxnSpPr/>
                <p:nvPr/>
              </p:nvCxnSpPr>
              <p:spPr>
                <a:xfrm rot="18337789" flipH="1" flipV="1">
                  <a:off x="3090805" y="4744919"/>
                  <a:ext cx="927518" cy="2055"/>
                </a:xfrm>
                <a:prstGeom prst="straightConnector1">
                  <a:avLst/>
                </a:prstGeom>
                <a:noFill/>
                <a:ln w="12700" cap="rnd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51" name="Oval 12"/>
                <p:cNvSpPr>
                  <a:spLocks noChangeArrowheads="1"/>
                </p:cNvSpPr>
                <p:nvPr/>
              </p:nvSpPr>
              <p:spPr bwMode="auto">
                <a:xfrm>
                  <a:off x="3633722" y="4444919"/>
                  <a:ext cx="160737" cy="160743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bg1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52" name="Oval 11"/>
                <p:cNvSpPr>
                  <a:spLocks noChangeArrowheads="1"/>
                </p:cNvSpPr>
                <p:nvPr/>
              </p:nvSpPr>
              <p:spPr bwMode="auto">
                <a:xfrm>
                  <a:off x="3146369" y="5098750"/>
                  <a:ext cx="160737" cy="160743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bg1"/>
                  </a:solidFill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49" name="Oval 16"/>
              <p:cNvSpPr>
                <a:spLocks noChangeArrowheads="1"/>
              </p:cNvSpPr>
              <p:nvPr/>
            </p:nvSpPr>
            <p:spPr bwMode="auto">
              <a:xfrm>
                <a:off x="3406491" y="4786531"/>
                <a:ext cx="160737" cy="160743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44" name="Oval 11"/>
            <p:cNvSpPr>
              <a:spLocks noChangeArrowheads="1"/>
            </p:cNvSpPr>
            <p:nvPr/>
          </p:nvSpPr>
          <p:spPr bwMode="auto">
            <a:xfrm>
              <a:off x="5473010" y="4785270"/>
              <a:ext cx="160185" cy="16019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/>
              </a:solidFill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5" name="Oval 11"/>
            <p:cNvSpPr>
              <a:spLocks noChangeArrowheads="1"/>
            </p:cNvSpPr>
            <p:nvPr/>
          </p:nvSpPr>
          <p:spPr bwMode="auto">
            <a:xfrm>
              <a:off x="5356001" y="4449192"/>
              <a:ext cx="160185" cy="16019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/>
              </a:solidFill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59" name="Rectangle 58"/>
          <p:cNvSpPr/>
          <p:nvPr/>
        </p:nvSpPr>
        <p:spPr>
          <a:xfrm>
            <a:off x="8690285" y="4013102"/>
            <a:ext cx="934871" cy="26161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pPr algn="ctr"/>
            <a:r>
              <a:rPr lang="en-US" sz="1100" dirty="0">
                <a:latin typeface="Calibri" charset="0"/>
                <a:ea typeface="Calibri" charset="0"/>
                <a:cs typeface="Calibri" charset="0"/>
              </a:rPr>
              <a:t>Star (up to 8)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8743521" y="3040487"/>
            <a:ext cx="816528" cy="814574"/>
            <a:chOff x="3078604" y="4448843"/>
            <a:chExt cx="816528" cy="814574"/>
          </a:xfrm>
        </p:grpSpPr>
        <p:grpSp>
          <p:nvGrpSpPr>
            <p:cNvPr id="61" name="Group 60"/>
            <p:cNvGrpSpPr/>
            <p:nvPr/>
          </p:nvGrpSpPr>
          <p:grpSpPr>
            <a:xfrm>
              <a:off x="3162065" y="4448843"/>
              <a:ext cx="648090" cy="814574"/>
              <a:chOff x="3146369" y="4444919"/>
              <a:chExt cx="648090" cy="814574"/>
            </a:xfrm>
          </p:grpSpPr>
          <p:cxnSp>
            <p:nvCxnSpPr>
              <p:cNvPr id="71" name="Straight Arrow Connector 70"/>
              <p:cNvCxnSpPr/>
              <p:nvPr/>
            </p:nvCxnSpPr>
            <p:spPr>
              <a:xfrm flipH="1">
                <a:off x="3283567" y="4588385"/>
                <a:ext cx="380902" cy="533905"/>
              </a:xfrm>
              <a:prstGeom prst="straightConnector1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2" name="Oval 12"/>
              <p:cNvSpPr>
                <a:spLocks noChangeArrowheads="1"/>
              </p:cNvSpPr>
              <p:nvPr/>
            </p:nvSpPr>
            <p:spPr bwMode="auto">
              <a:xfrm>
                <a:off x="3633722" y="4444919"/>
                <a:ext cx="160737" cy="16074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3" name="Oval 11"/>
              <p:cNvSpPr>
                <a:spLocks noChangeArrowheads="1"/>
              </p:cNvSpPr>
              <p:nvPr/>
            </p:nvSpPr>
            <p:spPr bwMode="auto">
              <a:xfrm>
                <a:off x="3146369" y="5098750"/>
                <a:ext cx="160737" cy="16074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 rot="6300000">
              <a:off x="3163800" y="4452480"/>
              <a:ext cx="648090" cy="814574"/>
              <a:chOff x="3146369" y="4444919"/>
              <a:chExt cx="648090" cy="814574"/>
            </a:xfrm>
          </p:grpSpPr>
          <p:cxnSp>
            <p:nvCxnSpPr>
              <p:cNvPr id="68" name="Straight Arrow Connector 67"/>
              <p:cNvCxnSpPr/>
              <p:nvPr/>
            </p:nvCxnSpPr>
            <p:spPr>
              <a:xfrm flipH="1">
                <a:off x="3283567" y="4588385"/>
                <a:ext cx="380902" cy="533905"/>
              </a:xfrm>
              <a:prstGeom prst="straightConnector1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69" name="Oval 12"/>
              <p:cNvSpPr>
                <a:spLocks noChangeArrowheads="1"/>
              </p:cNvSpPr>
              <p:nvPr/>
            </p:nvSpPr>
            <p:spPr bwMode="auto">
              <a:xfrm>
                <a:off x="3633722" y="4444919"/>
                <a:ext cx="160737" cy="16074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0" name="Oval 11"/>
              <p:cNvSpPr>
                <a:spLocks noChangeArrowheads="1"/>
              </p:cNvSpPr>
              <p:nvPr/>
            </p:nvSpPr>
            <p:spPr bwMode="auto">
              <a:xfrm>
                <a:off x="3146369" y="5098750"/>
                <a:ext cx="160737" cy="16074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 rot="3262211">
              <a:off x="3161846" y="4451631"/>
              <a:ext cx="648090" cy="814574"/>
              <a:chOff x="3146369" y="4444919"/>
              <a:chExt cx="648090" cy="814574"/>
            </a:xfrm>
          </p:grpSpPr>
          <p:cxnSp>
            <p:nvCxnSpPr>
              <p:cNvPr id="65" name="Straight Arrow Connector 64"/>
              <p:cNvCxnSpPr/>
              <p:nvPr/>
            </p:nvCxnSpPr>
            <p:spPr>
              <a:xfrm flipH="1">
                <a:off x="3283567" y="4588385"/>
                <a:ext cx="380902" cy="533905"/>
              </a:xfrm>
              <a:prstGeom prst="straightConnector1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66" name="Oval 12"/>
              <p:cNvSpPr>
                <a:spLocks noChangeArrowheads="1"/>
              </p:cNvSpPr>
              <p:nvPr/>
            </p:nvSpPr>
            <p:spPr bwMode="auto">
              <a:xfrm>
                <a:off x="3633722" y="4444919"/>
                <a:ext cx="160737" cy="16074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7" name="Oval 11"/>
              <p:cNvSpPr>
                <a:spLocks noChangeArrowheads="1"/>
              </p:cNvSpPr>
              <p:nvPr/>
            </p:nvSpPr>
            <p:spPr bwMode="auto">
              <a:xfrm>
                <a:off x="3146369" y="5098750"/>
                <a:ext cx="160737" cy="16074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64" name="Oval 16"/>
            <p:cNvSpPr>
              <a:spLocks noChangeArrowheads="1"/>
            </p:cNvSpPr>
            <p:nvPr/>
          </p:nvSpPr>
          <p:spPr bwMode="auto">
            <a:xfrm>
              <a:off x="3406491" y="4786531"/>
              <a:ext cx="160737" cy="160743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74" name="Rectangle 73"/>
          <p:cNvSpPr/>
          <p:nvPr/>
        </p:nvSpPr>
        <p:spPr>
          <a:xfrm>
            <a:off x="10054863" y="5159848"/>
            <a:ext cx="1127232" cy="26161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pPr algn="ctr"/>
            <a:r>
              <a:rPr lang="en-US" sz="1100" dirty="0">
                <a:latin typeface="Calibri" charset="0"/>
                <a:ea typeface="Calibri" charset="0"/>
                <a:cs typeface="Calibri" charset="0"/>
              </a:rPr>
              <a:t>LE dual topology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8655201" y="4958313"/>
            <a:ext cx="1152652" cy="1259623"/>
            <a:chOff x="5853028" y="4552037"/>
            <a:chExt cx="1152652" cy="1259623"/>
          </a:xfrm>
        </p:grpSpPr>
        <p:sp>
          <p:nvSpPr>
            <p:cNvPr id="76" name="Rectangle 75"/>
            <p:cNvSpPr/>
            <p:nvPr/>
          </p:nvSpPr>
          <p:spPr>
            <a:xfrm>
              <a:off x="5870434" y="5550050"/>
              <a:ext cx="1135246" cy="261610"/>
            </a:xfrm>
            <a:prstGeom prst="rect">
              <a:avLst/>
            </a:prstGeom>
            <a:ln>
              <a:noFill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100" dirty="0">
                  <a:latin typeface="Calibri" charset="0"/>
                  <a:ea typeface="Calibri" charset="0"/>
                  <a:cs typeface="Calibri" charset="0"/>
                </a:rPr>
                <a:t>Bluetooth Mesh </a:t>
              </a:r>
            </a:p>
          </p:txBody>
        </p:sp>
        <p:grpSp>
          <p:nvGrpSpPr>
            <p:cNvPr id="77" name="Group 76"/>
            <p:cNvGrpSpPr/>
            <p:nvPr/>
          </p:nvGrpSpPr>
          <p:grpSpPr>
            <a:xfrm>
              <a:off x="5853028" y="4552037"/>
              <a:ext cx="1121942" cy="843100"/>
              <a:chOff x="9250843" y="5160283"/>
              <a:chExt cx="1360510" cy="1022376"/>
            </a:xfrm>
          </p:grpSpPr>
          <p:sp>
            <p:nvSpPr>
              <p:cNvPr id="78" name="Line 6"/>
              <p:cNvSpPr>
                <a:spLocks noChangeShapeType="1"/>
              </p:cNvSpPr>
              <p:nvPr/>
            </p:nvSpPr>
            <p:spPr bwMode="auto">
              <a:xfrm flipH="1">
                <a:off x="10024750" y="5364477"/>
                <a:ext cx="170987" cy="187236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9" name="Line 8"/>
              <p:cNvSpPr>
                <a:spLocks noChangeShapeType="1"/>
              </p:cNvSpPr>
              <p:nvPr/>
            </p:nvSpPr>
            <p:spPr bwMode="auto">
              <a:xfrm flipH="1" flipV="1">
                <a:off x="10024751" y="5780513"/>
                <a:ext cx="119944" cy="193845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0" name="Line 4"/>
              <p:cNvSpPr>
                <a:spLocks noChangeShapeType="1"/>
              </p:cNvSpPr>
              <p:nvPr/>
            </p:nvSpPr>
            <p:spPr bwMode="auto">
              <a:xfrm flipV="1">
                <a:off x="9385983" y="5364475"/>
                <a:ext cx="161162" cy="188105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1" name="Line 6"/>
              <p:cNvSpPr>
                <a:spLocks noChangeShapeType="1"/>
              </p:cNvSpPr>
              <p:nvPr/>
            </p:nvSpPr>
            <p:spPr bwMode="auto">
              <a:xfrm flipV="1">
                <a:off x="9488365" y="5689815"/>
                <a:ext cx="31824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2" name="Oval 16"/>
              <p:cNvSpPr>
                <a:spLocks noChangeArrowheads="1"/>
              </p:cNvSpPr>
              <p:nvPr/>
            </p:nvSpPr>
            <p:spPr bwMode="auto">
              <a:xfrm>
                <a:off x="9572602" y="5160283"/>
                <a:ext cx="204185" cy="204193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3" name="Oval 16"/>
              <p:cNvSpPr>
                <a:spLocks noChangeArrowheads="1"/>
              </p:cNvSpPr>
              <p:nvPr/>
            </p:nvSpPr>
            <p:spPr bwMode="auto">
              <a:xfrm>
                <a:off x="9250843" y="5586260"/>
                <a:ext cx="204185" cy="204193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4" name="Oval 16"/>
              <p:cNvSpPr>
                <a:spLocks noChangeArrowheads="1"/>
              </p:cNvSpPr>
              <p:nvPr/>
            </p:nvSpPr>
            <p:spPr bwMode="auto">
              <a:xfrm>
                <a:off x="9839838" y="5577970"/>
                <a:ext cx="204185" cy="204193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5" name="Oval 16"/>
              <p:cNvSpPr>
                <a:spLocks noChangeArrowheads="1"/>
              </p:cNvSpPr>
              <p:nvPr/>
            </p:nvSpPr>
            <p:spPr bwMode="auto">
              <a:xfrm>
                <a:off x="10161479" y="5162536"/>
                <a:ext cx="204185" cy="204193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6" name="Oval 16"/>
              <p:cNvSpPr>
                <a:spLocks noChangeArrowheads="1"/>
              </p:cNvSpPr>
              <p:nvPr/>
            </p:nvSpPr>
            <p:spPr bwMode="auto">
              <a:xfrm>
                <a:off x="10139816" y="5978348"/>
                <a:ext cx="204185" cy="204193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7" name="Oval 16"/>
              <p:cNvSpPr>
                <a:spLocks noChangeArrowheads="1"/>
              </p:cNvSpPr>
              <p:nvPr/>
            </p:nvSpPr>
            <p:spPr bwMode="auto">
              <a:xfrm>
                <a:off x="9534105" y="5978466"/>
                <a:ext cx="204185" cy="204193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8" name="Line 6"/>
              <p:cNvSpPr>
                <a:spLocks noChangeShapeType="1"/>
              </p:cNvSpPr>
              <p:nvPr/>
            </p:nvSpPr>
            <p:spPr bwMode="auto">
              <a:xfrm flipH="1">
                <a:off x="9696487" y="5788542"/>
                <a:ext cx="170987" cy="187236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9" name="Line 8"/>
              <p:cNvSpPr>
                <a:spLocks noChangeShapeType="1"/>
              </p:cNvSpPr>
              <p:nvPr/>
            </p:nvSpPr>
            <p:spPr bwMode="auto">
              <a:xfrm flipH="1" flipV="1">
                <a:off x="9759816" y="5366758"/>
                <a:ext cx="119944" cy="193845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0" name="Line 8"/>
              <p:cNvSpPr>
                <a:spLocks noChangeShapeType="1"/>
              </p:cNvSpPr>
              <p:nvPr/>
            </p:nvSpPr>
            <p:spPr bwMode="auto">
              <a:xfrm flipH="1" flipV="1">
                <a:off x="9385983" y="5806632"/>
                <a:ext cx="119944" cy="193845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1" name="Line 6"/>
              <p:cNvSpPr>
                <a:spLocks noChangeShapeType="1"/>
              </p:cNvSpPr>
              <p:nvPr/>
            </p:nvSpPr>
            <p:spPr bwMode="auto">
              <a:xfrm flipV="1">
                <a:off x="9776422" y="6088668"/>
                <a:ext cx="31824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2" name="Line 6"/>
              <p:cNvSpPr>
                <a:spLocks noChangeShapeType="1"/>
              </p:cNvSpPr>
              <p:nvPr/>
            </p:nvSpPr>
            <p:spPr bwMode="auto">
              <a:xfrm flipV="1">
                <a:off x="9796638" y="5257939"/>
                <a:ext cx="31824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3" name="Oval 16"/>
              <p:cNvSpPr>
                <a:spLocks noChangeArrowheads="1"/>
              </p:cNvSpPr>
              <p:nvPr/>
            </p:nvSpPr>
            <p:spPr bwMode="auto">
              <a:xfrm>
                <a:off x="10407168" y="5580933"/>
                <a:ext cx="204185" cy="204193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bg1"/>
                </a:solidFill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4" name="Line 6"/>
              <p:cNvSpPr>
                <a:spLocks noChangeShapeType="1"/>
              </p:cNvSpPr>
              <p:nvPr/>
            </p:nvSpPr>
            <p:spPr bwMode="auto">
              <a:xfrm flipV="1">
                <a:off x="10067304" y="5690713"/>
                <a:ext cx="31824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5" name="Line 8"/>
              <p:cNvSpPr>
                <a:spLocks noChangeShapeType="1"/>
              </p:cNvSpPr>
              <p:nvPr/>
            </p:nvSpPr>
            <p:spPr bwMode="auto">
              <a:xfrm flipH="1" flipV="1">
                <a:off x="10342122" y="5371647"/>
                <a:ext cx="119944" cy="193845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6" name="Line 4"/>
              <p:cNvSpPr>
                <a:spLocks noChangeShapeType="1"/>
              </p:cNvSpPr>
              <p:nvPr/>
            </p:nvSpPr>
            <p:spPr bwMode="auto">
              <a:xfrm flipV="1">
                <a:off x="10304104" y="5795718"/>
                <a:ext cx="161162" cy="188105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0957942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Packet</a:t>
            </a:r>
            <a:r>
              <a:rPr lang="hu-HU" dirty="0" smtClean="0"/>
              <a:t> </a:t>
            </a:r>
            <a:r>
              <a:rPr lang="hu-HU" dirty="0" err="1" smtClean="0"/>
              <a:t>format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all</a:t>
            </a:r>
            <a:r>
              <a:rPr lang="hu-HU" dirty="0" smtClean="0"/>
              <a:t> </a:t>
            </a:r>
            <a:r>
              <a:rPr lang="hu-HU" dirty="0" err="1" smtClean="0"/>
              <a:t>PDUs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679450" y="1190625"/>
            <a:ext cx="5187950" cy="5210174"/>
          </a:xfrm>
        </p:spPr>
        <p:txBody>
          <a:bodyPr>
            <a:normAutofit/>
          </a:bodyPr>
          <a:lstStyle/>
          <a:p>
            <a:endParaRPr lang="hu-HU" sz="1800" b="1" dirty="0" smtClean="0"/>
          </a:p>
          <a:p>
            <a:endParaRPr lang="hu-HU" sz="1800" b="1" dirty="0" smtClean="0"/>
          </a:p>
          <a:p>
            <a:endParaRPr lang="hu-HU" sz="1800" b="1" dirty="0"/>
          </a:p>
          <a:p>
            <a:r>
              <a:rPr lang="fi-FI" sz="1800" b="1" dirty="0" smtClean="0"/>
              <a:t>Preamble </a:t>
            </a:r>
            <a:endParaRPr lang="fi-FI" sz="1800" b="1" dirty="0"/>
          </a:p>
          <a:p>
            <a:pPr lvl="1"/>
            <a:r>
              <a:rPr lang="fi-FI" b="1" dirty="0"/>
              <a:t>Freq synchronization / timing estimation</a:t>
            </a:r>
          </a:p>
          <a:p>
            <a:pPr lvl="1"/>
            <a:r>
              <a:rPr lang="fi-FI" b="1" dirty="0"/>
              <a:t>10101010/01010101</a:t>
            </a:r>
          </a:p>
          <a:p>
            <a:r>
              <a:rPr lang="fi-FI" sz="1800" b="1" dirty="0"/>
              <a:t>Access Address</a:t>
            </a:r>
          </a:p>
          <a:p>
            <a:pPr lvl="1"/>
            <a:r>
              <a:rPr lang="fi-FI" b="1" dirty="0"/>
              <a:t>Instead of physical addresses - correlation code</a:t>
            </a:r>
          </a:p>
          <a:p>
            <a:pPr lvl="1"/>
            <a:r>
              <a:rPr lang="fi-FI" b="1" dirty="0"/>
              <a:t>Different for all connections</a:t>
            </a:r>
          </a:p>
          <a:p>
            <a:pPr lvl="1"/>
            <a:r>
              <a:rPr lang="fi-FI" b="1" dirty="0"/>
              <a:t>Adv Channel: AA=0x8E89BED6</a:t>
            </a:r>
          </a:p>
          <a:p>
            <a:r>
              <a:rPr lang="fi-FI" sz="1800" b="1" dirty="0" smtClean="0"/>
              <a:t>PDU</a:t>
            </a:r>
            <a:endParaRPr lang="fi-FI" sz="1800" b="1" dirty="0"/>
          </a:p>
          <a:p>
            <a:pPr lvl="1"/>
            <a:r>
              <a:rPr lang="fi-FI" b="1" dirty="0"/>
              <a:t>Advertising Channel PDU (AA=0x8E89BED6)</a:t>
            </a:r>
          </a:p>
          <a:p>
            <a:pPr lvl="1"/>
            <a:r>
              <a:rPr lang="fi-FI" b="1" dirty="0"/>
              <a:t>Data Channel </a:t>
            </a:r>
            <a:r>
              <a:rPr lang="fi-FI" b="1" dirty="0" smtClean="0"/>
              <a:t>PDU</a:t>
            </a:r>
            <a:endParaRPr lang="hu-HU" b="1" dirty="0" smtClean="0"/>
          </a:p>
          <a:p>
            <a:r>
              <a:rPr lang="hu-HU" sz="1800" b="1" dirty="0" smtClean="0"/>
              <a:t>CRC</a:t>
            </a:r>
            <a:endParaRPr lang="hu-HU" b="1" dirty="0" smtClean="0"/>
          </a:p>
          <a:p>
            <a:pPr lvl="1"/>
            <a:r>
              <a:rPr lang="hu-HU" b="1" dirty="0" smtClean="0"/>
              <a:t>24 bit </a:t>
            </a:r>
            <a:r>
              <a:rPr lang="hu-HU" b="1" dirty="0" err="1" smtClean="0"/>
              <a:t>Cyclic</a:t>
            </a:r>
            <a:r>
              <a:rPr lang="hu-HU" b="1" dirty="0" smtClean="0"/>
              <a:t> </a:t>
            </a:r>
            <a:r>
              <a:rPr lang="hu-HU" b="1" dirty="0" err="1" smtClean="0"/>
              <a:t>Redundancy</a:t>
            </a:r>
            <a:r>
              <a:rPr lang="hu-HU" b="1" dirty="0" smtClean="0"/>
              <a:t> </a:t>
            </a:r>
            <a:r>
              <a:rPr lang="hu-HU" b="1" dirty="0" err="1" smtClean="0"/>
              <a:t>Check</a:t>
            </a:r>
            <a:r>
              <a:rPr lang="hu-HU" b="1" dirty="0" smtClean="0"/>
              <a:t> </a:t>
            </a:r>
            <a:r>
              <a:rPr lang="hu-HU" b="1" dirty="0" err="1" smtClean="0"/>
              <a:t>for</a:t>
            </a:r>
            <a:r>
              <a:rPr lang="hu-HU" b="1" dirty="0" smtClean="0"/>
              <a:t> </a:t>
            </a:r>
            <a:r>
              <a:rPr lang="hu-HU" b="1" dirty="0" err="1" smtClean="0"/>
              <a:t>reliable</a:t>
            </a:r>
            <a:r>
              <a:rPr lang="hu-HU" b="1" dirty="0" smtClean="0"/>
              <a:t> </a:t>
            </a:r>
            <a:r>
              <a:rPr lang="hu-HU" b="1" dirty="0" err="1" smtClean="0"/>
              <a:t>data</a:t>
            </a:r>
            <a:r>
              <a:rPr lang="hu-HU" b="1" dirty="0" smtClean="0"/>
              <a:t> </a:t>
            </a:r>
            <a:r>
              <a:rPr lang="hu-HU" b="1" dirty="0" err="1" smtClean="0"/>
              <a:t>transmission</a:t>
            </a:r>
            <a:endParaRPr lang="fi-FI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629825"/>
              </p:ext>
            </p:extLst>
          </p:nvPr>
        </p:nvGraphicFramePr>
        <p:xfrm>
          <a:off x="2459127" y="1732547"/>
          <a:ext cx="7551147" cy="770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563"/>
                <a:gridCol w="2517083"/>
                <a:gridCol w="2517083"/>
                <a:gridCol w="1334418"/>
              </a:tblGrid>
              <a:tr h="77002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Preamble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(1B)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Access </a:t>
                      </a:r>
                      <a:r>
                        <a:rPr lang="hu-HU" sz="1400" dirty="0" err="1" smtClean="0"/>
                        <a:t>Address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(4B)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PDU</a:t>
                      </a:r>
                    </a:p>
                    <a:p>
                      <a:pPr algn="ctr"/>
                      <a:r>
                        <a:rPr lang="hu-HU" sz="1400" dirty="0" smtClean="0"/>
                        <a:t>(2..257B)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CRC</a:t>
                      </a:r>
                    </a:p>
                    <a:p>
                      <a:pPr algn="ctr"/>
                      <a:r>
                        <a:rPr lang="hu-HU" sz="1400" dirty="0" smtClean="0"/>
                        <a:t>(3B)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03045" y="1371600"/>
            <a:ext cx="5132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dirty="0" smtClean="0"/>
              <a:t>LSB</a:t>
            </a:r>
            <a:endParaRPr lang="en-US" dirty="0" err="1" smtClean="0"/>
          </a:p>
        </p:txBody>
      </p:sp>
      <p:sp>
        <p:nvSpPr>
          <p:cNvPr id="9" name="TextBox 8"/>
          <p:cNvSpPr txBox="1"/>
          <p:nvPr/>
        </p:nvSpPr>
        <p:spPr>
          <a:xfrm>
            <a:off x="9447299" y="1370616"/>
            <a:ext cx="612668" cy="369332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dirty="0" smtClean="0"/>
              <a:t>MSB</a:t>
            </a:r>
            <a:endParaRPr 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217401793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Device</a:t>
            </a:r>
            <a:r>
              <a:rPr lang="hu-HU" dirty="0"/>
              <a:t> </a:t>
            </a:r>
            <a:r>
              <a:rPr lang="hu-HU" dirty="0" err="1"/>
              <a:t>Discovery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679449" y="1371600"/>
            <a:ext cx="8988425" cy="4572000"/>
          </a:xfrm>
        </p:spPr>
        <p:txBody>
          <a:bodyPr>
            <a:normAutofit lnSpcReduction="10000"/>
          </a:bodyPr>
          <a:lstStyle/>
          <a:p>
            <a:r>
              <a:rPr lang="fi-FI" sz="1800" b="1" dirty="0"/>
              <a:t>Device </a:t>
            </a:r>
            <a:r>
              <a:rPr lang="fi-FI" sz="1800" b="1" dirty="0" smtClean="0"/>
              <a:t>adverti</a:t>
            </a:r>
            <a:r>
              <a:rPr lang="hu-HU" sz="1800" b="1" dirty="0" smtClean="0"/>
              <a:t>s</a:t>
            </a:r>
            <a:r>
              <a:rPr lang="fi-FI" sz="1800" b="1" dirty="0" smtClean="0"/>
              <a:t>ement</a:t>
            </a:r>
            <a:endParaRPr lang="fi-FI" sz="1800" b="1" dirty="0"/>
          </a:p>
          <a:p>
            <a:pPr lvl="1"/>
            <a:r>
              <a:rPr lang="fi-FI" sz="1600" dirty="0"/>
              <a:t>Devices advertise themselves</a:t>
            </a:r>
          </a:p>
          <a:p>
            <a:pPr lvl="1"/>
            <a:r>
              <a:rPr lang="fi-FI" sz="1600" dirty="0"/>
              <a:t>They broadcast advertisement packets on </a:t>
            </a:r>
            <a:br>
              <a:rPr lang="fi-FI" sz="1600" dirty="0"/>
            </a:br>
            <a:r>
              <a:rPr lang="fi-FI" sz="1600" dirty="0"/>
              <a:t>one, two or three ADV channels</a:t>
            </a:r>
          </a:p>
          <a:p>
            <a:pPr lvl="1"/>
            <a:r>
              <a:rPr lang="fi-FI" sz="1600" dirty="0"/>
              <a:t>Scanners listen for advertisements to discover </a:t>
            </a:r>
            <a:r>
              <a:rPr lang="fi-FI" sz="1600" dirty="0" smtClean="0"/>
              <a:t>devices</a:t>
            </a:r>
            <a:endParaRPr lang="fi-FI" sz="1600" dirty="0"/>
          </a:p>
          <a:p>
            <a:pPr marL="283457" lvl="1" indent="0">
              <a:buNone/>
            </a:pPr>
            <a:endParaRPr lang="fi-FI" sz="1600" dirty="0"/>
          </a:p>
          <a:p>
            <a:r>
              <a:rPr lang="fi-FI" sz="1800" b="1" dirty="0"/>
              <a:t>Data broadcast</a:t>
            </a:r>
          </a:p>
          <a:p>
            <a:pPr lvl="1"/>
            <a:r>
              <a:rPr lang="fi-FI" sz="1600" dirty="0"/>
              <a:t>Advertisement can carry upto 31B of data</a:t>
            </a:r>
          </a:p>
          <a:p>
            <a:pPr lvl="1"/>
            <a:r>
              <a:rPr lang="fi-FI" sz="1600" dirty="0"/>
              <a:t>Typically device name, TX power, supported services</a:t>
            </a:r>
          </a:p>
          <a:p>
            <a:pPr lvl="1"/>
            <a:r>
              <a:rPr lang="fi-FI" sz="1600" dirty="0"/>
              <a:t>Can also be vendor specific data</a:t>
            </a:r>
          </a:p>
          <a:p>
            <a:pPr marL="283457" lvl="1" indent="0">
              <a:buNone/>
            </a:pPr>
            <a:endParaRPr lang="fi-FI" sz="1600" dirty="0"/>
          </a:p>
          <a:p>
            <a:r>
              <a:rPr lang="fi-FI" sz="1800" b="1" dirty="0"/>
              <a:t>Benefits of advertisements </a:t>
            </a:r>
          </a:p>
          <a:p>
            <a:pPr lvl="1"/>
            <a:r>
              <a:rPr lang="fi-FI" sz="1600" b="1" dirty="0"/>
              <a:t>Low power </a:t>
            </a:r>
            <a:r>
              <a:rPr lang="fi-FI" sz="1600" dirty="0"/>
              <a:t>– Radio is active &lt;1ms during </a:t>
            </a:r>
            <a:r>
              <a:rPr lang="fi-FI" sz="1600" dirty="0" smtClean="0"/>
              <a:t>advertisement</a:t>
            </a:r>
            <a:r>
              <a:rPr lang="hu-HU" sz="1600" dirty="0" smtClean="0"/>
              <a:t> (</a:t>
            </a:r>
            <a:r>
              <a:rPr lang="hu-HU" sz="1600" dirty="0" err="1" smtClean="0"/>
              <a:t>non-connectable</a:t>
            </a:r>
            <a:r>
              <a:rPr lang="hu-HU" sz="1600" dirty="0" smtClean="0"/>
              <a:t> </a:t>
            </a:r>
            <a:r>
              <a:rPr lang="hu-HU" sz="1600" dirty="0" err="1" smtClean="0"/>
              <a:t>mode</a:t>
            </a:r>
            <a:r>
              <a:rPr lang="hu-HU" sz="1600" dirty="0" smtClean="0"/>
              <a:t>)</a:t>
            </a:r>
            <a:endParaRPr lang="fi-FI" sz="1600" dirty="0"/>
          </a:p>
          <a:p>
            <a:pPr lvl="1"/>
            <a:r>
              <a:rPr lang="fi-FI" sz="1600" b="1" dirty="0" smtClean="0"/>
              <a:t>Quick</a:t>
            </a:r>
            <a:r>
              <a:rPr lang="fi-FI" sz="1600" dirty="0" smtClean="0"/>
              <a:t> – ADV operation takes just 1.3 ms</a:t>
            </a:r>
            <a:r>
              <a:rPr lang="hu-HU" sz="1600" dirty="0"/>
              <a:t>  (</a:t>
            </a:r>
            <a:r>
              <a:rPr lang="hu-HU" sz="1600" dirty="0" err="1"/>
              <a:t>non-connectable</a:t>
            </a:r>
            <a:r>
              <a:rPr lang="hu-HU" sz="1600" dirty="0"/>
              <a:t> </a:t>
            </a:r>
            <a:r>
              <a:rPr lang="hu-HU" sz="1600" dirty="0" err="1" smtClean="0"/>
              <a:t>mode</a:t>
            </a:r>
            <a:r>
              <a:rPr lang="hu-HU" sz="1600" dirty="0" smtClean="0"/>
              <a:t>)</a:t>
            </a:r>
            <a:endParaRPr lang="fi-FI" sz="1600" dirty="0" smtClean="0"/>
          </a:p>
          <a:p>
            <a:pPr lvl="1"/>
            <a:r>
              <a:rPr lang="fi-FI" sz="1600" b="1" dirty="0" smtClean="0"/>
              <a:t>Flexible</a:t>
            </a:r>
            <a:r>
              <a:rPr lang="fi-FI" sz="1600" dirty="0" smtClean="0"/>
              <a:t> </a:t>
            </a:r>
            <a:r>
              <a:rPr lang="fi-FI" sz="1600" dirty="0"/>
              <a:t>- ADV interval ranges from 20ms to 10.2s</a:t>
            </a:r>
            <a:endParaRPr lang="fi-FI" sz="1600" b="1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752"/>
          <a:stretch/>
        </p:blipFill>
        <p:spPr bwMode="auto">
          <a:xfrm>
            <a:off x="6324600" y="1425267"/>
            <a:ext cx="5175250" cy="1871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208598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Device</a:t>
            </a:r>
            <a:r>
              <a:rPr lang="hu-HU" dirty="0"/>
              <a:t> </a:t>
            </a:r>
            <a:r>
              <a:rPr lang="hu-HU" dirty="0" err="1"/>
              <a:t>Discovery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hu-HU" sz="1800" b="1" dirty="0" err="1" smtClean="0"/>
              <a:t>Advertisement</a:t>
            </a:r>
            <a:r>
              <a:rPr lang="hu-HU" sz="1800" b="1" dirty="0" smtClean="0"/>
              <a:t> </a:t>
            </a:r>
            <a:r>
              <a:rPr lang="hu-HU" sz="1800" b="1" dirty="0" err="1" smtClean="0"/>
              <a:t>types</a:t>
            </a:r>
            <a:endParaRPr lang="hu-HU" sz="1800" b="1" dirty="0" smtClean="0"/>
          </a:p>
          <a:p>
            <a:pPr lvl="1"/>
            <a:endParaRPr lang="fi-FI" b="1" dirty="0"/>
          </a:p>
          <a:p>
            <a:pPr lvl="1"/>
            <a:r>
              <a:rPr lang="hu-HU" sz="1600" dirty="0" err="1" smtClean="0"/>
              <a:t>Non-connectable</a:t>
            </a:r>
            <a:endParaRPr lang="hu-HU" sz="1600" dirty="0" smtClean="0"/>
          </a:p>
          <a:p>
            <a:pPr lvl="2"/>
            <a:r>
              <a:rPr lang="hu-HU" dirty="0" err="1" smtClean="0"/>
              <a:t>Only</a:t>
            </a:r>
            <a:r>
              <a:rPr lang="hu-HU" dirty="0" smtClean="0"/>
              <a:t> </a:t>
            </a:r>
            <a:r>
              <a:rPr lang="hu-HU" dirty="0" err="1" smtClean="0"/>
              <a:t>advertisement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r>
              <a:rPr lang="hu-HU" dirty="0" smtClean="0"/>
              <a:t> is </a:t>
            </a:r>
            <a:r>
              <a:rPr lang="hu-HU" dirty="0" err="1" smtClean="0"/>
              <a:t>sent</a:t>
            </a:r>
            <a:r>
              <a:rPr lang="hu-HU" dirty="0" smtClean="0"/>
              <a:t> out</a:t>
            </a:r>
          </a:p>
          <a:p>
            <a:pPr lvl="2"/>
            <a:endParaRPr lang="hu-HU" dirty="0" smtClean="0"/>
          </a:p>
          <a:p>
            <a:pPr lvl="1"/>
            <a:r>
              <a:rPr lang="hu-HU" sz="1600" dirty="0" err="1" smtClean="0"/>
              <a:t>Scannable</a:t>
            </a:r>
            <a:r>
              <a:rPr lang="hu-HU" sz="1600" dirty="0" smtClean="0"/>
              <a:t> </a:t>
            </a:r>
            <a:r>
              <a:rPr lang="hu-HU" sz="1600" dirty="0" err="1" smtClean="0"/>
              <a:t>non-connectable</a:t>
            </a:r>
            <a:endParaRPr lang="hu-HU" sz="1600" dirty="0" smtClean="0"/>
          </a:p>
          <a:p>
            <a:pPr lvl="2"/>
            <a:r>
              <a:rPr lang="hu-HU" dirty="0" err="1" smtClean="0"/>
              <a:t>Scanner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send</a:t>
            </a:r>
            <a:r>
              <a:rPr lang="hu-HU" dirty="0" smtClean="0"/>
              <a:t> </a:t>
            </a:r>
            <a:r>
              <a:rPr lang="hu-HU" b="1" dirty="0" smtClean="0"/>
              <a:t>SCAN_REQ</a:t>
            </a:r>
          </a:p>
          <a:p>
            <a:pPr lvl="2"/>
            <a:r>
              <a:rPr lang="hu-HU" dirty="0" err="1" smtClean="0"/>
              <a:t>Advertiser</a:t>
            </a:r>
            <a:r>
              <a:rPr lang="hu-HU" dirty="0" smtClean="0"/>
              <a:t> </a:t>
            </a:r>
            <a:r>
              <a:rPr lang="hu-HU" dirty="0" err="1" smtClean="0"/>
              <a:t>responds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SCAN_RSP, </a:t>
            </a:r>
            <a:r>
              <a:rPr lang="hu-HU" dirty="0" err="1" smtClean="0"/>
              <a:t>which</a:t>
            </a:r>
            <a:r>
              <a:rPr lang="hu-HU" dirty="0" smtClean="0"/>
              <a:t> </a:t>
            </a:r>
            <a:r>
              <a:rPr lang="hu-HU" dirty="0" err="1" smtClean="0"/>
              <a:t>extends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advertisement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additional</a:t>
            </a:r>
            <a:r>
              <a:rPr lang="hu-HU" dirty="0" smtClean="0"/>
              <a:t> 31 </a:t>
            </a:r>
            <a:r>
              <a:rPr lang="hu-HU" dirty="0" err="1" smtClean="0"/>
              <a:t>bytes</a:t>
            </a:r>
            <a:endParaRPr lang="hu-HU" dirty="0" smtClean="0"/>
          </a:p>
          <a:p>
            <a:pPr lvl="2"/>
            <a:endParaRPr lang="hu-HU" dirty="0" smtClean="0"/>
          </a:p>
          <a:p>
            <a:pPr lvl="1"/>
            <a:r>
              <a:rPr lang="hu-HU" sz="1600" dirty="0" err="1" smtClean="0"/>
              <a:t>Undirected</a:t>
            </a:r>
            <a:r>
              <a:rPr lang="hu-HU" sz="1600" dirty="0" smtClean="0"/>
              <a:t> </a:t>
            </a:r>
            <a:r>
              <a:rPr lang="hu-HU" sz="1600" dirty="0" err="1" smtClean="0"/>
              <a:t>connectable</a:t>
            </a:r>
            <a:endParaRPr lang="hu-HU" sz="1600" dirty="0" smtClean="0"/>
          </a:p>
          <a:p>
            <a:pPr lvl="2"/>
            <a:r>
              <a:rPr lang="hu-HU" dirty="0" err="1" smtClean="0"/>
              <a:t>Scanner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send</a:t>
            </a:r>
            <a:r>
              <a:rPr lang="hu-HU" dirty="0" smtClean="0"/>
              <a:t> </a:t>
            </a:r>
            <a:r>
              <a:rPr lang="hu-HU" b="1" dirty="0" smtClean="0"/>
              <a:t>SCAN_REQ</a:t>
            </a:r>
            <a:r>
              <a:rPr lang="hu-HU" dirty="0" smtClean="0"/>
              <a:t> and </a:t>
            </a:r>
            <a:r>
              <a:rPr lang="hu-HU" b="1" dirty="0" smtClean="0"/>
              <a:t>CONNECT_REQ</a:t>
            </a:r>
          </a:p>
          <a:p>
            <a:pPr lvl="2"/>
            <a:endParaRPr lang="hu-HU" dirty="0"/>
          </a:p>
          <a:p>
            <a:pPr lvl="1"/>
            <a:r>
              <a:rPr lang="hu-HU" sz="1600" dirty="0" err="1" smtClean="0"/>
              <a:t>Directed</a:t>
            </a:r>
            <a:r>
              <a:rPr lang="hu-HU" sz="1600" dirty="0" smtClean="0"/>
              <a:t> </a:t>
            </a:r>
            <a:r>
              <a:rPr lang="hu-HU" sz="1600" dirty="0" err="1" smtClean="0"/>
              <a:t>connectable</a:t>
            </a:r>
            <a:endParaRPr lang="hu-HU" sz="1600" dirty="0" smtClean="0"/>
          </a:p>
          <a:p>
            <a:pPr lvl="2"/>
            <a:r>
              <a:rPr lang="hu-HU" dirty="0" err="1" smtClean="0"/>
              <a:t>Scanner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send</a:t>
            </a:r>
            <a:r>
              <a:rPr lang="hu-HU" dirty="0" smtClean="0"/>
              <a:t> </a:t>
            </a:r>
            <a:r>
              <a:rPr lang="hu-HU" b="1" dirty="0" smtClean="0"/>
              <a:t>CONNECT_REQ</a:t>
            </a:r>
          </a:p>
          <a:p>
            <a:pPr lvl="2"/>
            <a:r>
              <a:rPr lang="hu-HU" dirty="0" err="1" smtClean="0"/>
              <a:t>Only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addressed</a:t>
            </a:r>
            <a:r>
              <a:rPr lang="hu-HU" dirty="0" smtClean="0"/>
              <a:t> </a:t>
            </a:r>
            <a:r>
              <a:rPr lang="hu-HU" dirty="0" err="1" smtClean="0"/>
              <a:t>device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connect</a:t>
            </a:r>
            <a:endParaRPr lang="hu-HU" dirty="0" smtClean="0"/>
          </a:p>
          <a:p>
            <a:pPr lvl="1"/>
            <a:endParaRPr lang="fi-FI" sz="1600" b="1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grpSp>
        <p:nvGrpSpPr>
          <p:cNvPr id="53" name="Group 52"/>
          <p:cNvGrpSpPr/>
          <p:nvPr/>
        </p:nvGrpSpPr>
        <p:grpSpPr>
          <a:xfrm>
            <a:off x="5237335" y="1712967"/>
            <a:ext cx="5964458" cy="1478141"/>
            <a:chOff x="-78344" y="3925615"/>
            <a:chExt cx="11034850" cy="273471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495928" y="3927516"/>
              <a:ext cx="0" cy="1681656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8708365" y="4326503"/>
              <a:ext cx="1328161" cy="557048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100" dirty="0" smtClean="0"/>
                <a:t>ADV_IND</a:t>
              </a:r>
              <a:endParaRPr lang="hu-HU" sz="1100" dirty="0"/>
            </a:p>
          </p:txBody>
        </p:sp>
        <p:sp>
          <p:nvSpPr>
            <p:cNvPr id="32" name="Right Brace 31"/>
            <p:cNvSpPr/>
            <p:nvPr/>
          </p:nvSpPr>
          <p:spPr>
            <a:xfrm rot="5400000">
              <a:off x="1666622" y="3784207"/>
              <a:ext cx="244366" cy="2585756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hu-HU" sz="105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96851" y="5168329"/>
              <a:ext cx="2319784" cy="740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hu-HU" sz="1000" dirty="0" smtClean="0"/>
                <a:t>&lt;10 ms </a:t>
              </a:r>
            </a:p>
            <a:p>
              <a:pPr algn="ctr"/>
              <a:r>
                <a:rPr lang="hu-HU" sz="1000" dirty="0" smtClean="0"/>
                <a:t>(high duty &lt;3,75 ms)</a:t>
              </a:r>
              <a:endParaRPr lang="hu-HU" sz="1000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081683" y="4347658"/>
              <a:ext cx="1328161" cy="557048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100" dirty="0" smtClean="0"/>
                <a:t>ADV_IND</a:t>
              </a:r>
              <a:endParaRPr lang="hu-HU" sz="1100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700276" y="4347658"/>
              <a:ext cx="1427903" cy="55704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000" dirty="0" smtClean="0"/>
                <a:t>SCAN_REQ</a:t>
              </a:r>
              <a:endParaRPr lang="hu-HU" sz="10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410782" y="4358441"/>
              <a:ext cx="1427903" cy="557048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000" dirty="0" smtClean="0"/>
                <a:t>SCAN_RSP</a:t>
              </a:r>
              <a:endParaRPr lang="hu-HU" sz="1000" dirty="0"/>
            </a:p>
          </p:txBody>
        </p:sp>
        <p:sp>
          <p:nvSpPr>
            <p:cNvPr id="37" name="Right Brace 36"/>
            <p:cNvSpPr/>
            <p:nvPr/>
          </p:nvSpPr>
          <p:spPr>
            <a:xfrm rot="5400000">
              <a:off x="5632222" y="2404360"/>
              <a:ext cx="525601" cy="562668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hu-HU" sz="1050"/>
            </a:p>
          </p:txBody>
        </p:sp>
        <p:sp>
          <p:nvSpPr>
            <p:cNvPr id="38" name="Right Brace 37"/>
            <p:cNvSpPr/>
            <p:nvPr/>
          </p:nvSpPr>
          <p:spPr>
            <a:xfrm rot="5400000">
              <a:off x="4524774" y="4800556"/>
              <a:ext cx="60567" cy="29043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hu-HU" sz="105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315632" y="4873629"/>
              <a:ext cx="762782" cy="6453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000" dirty="0" smtClean="0"/>
                <a:t>T</a:t>
              </a:r>
              <a:r>
                <a:rPr lang="hu-HU" sz="1000" baseline="-25000" dirty="0" smtClean="0"/>
                <a:t>IFS</a:t>
              </a:r>
            </a:p>
            <a:p>
              <a:r>
                <a:rPr lang="hu-HU" sz="1000" baseline="-25000" dirty="0" smtClean="0"/>
                <a:t>150 us</a:t>
              </a:r>
              <a:endParaRPr lang="hu-HU" sz="1000" baseline="-25000" dirty="0"/>
            </a:p>
          </p:txBody>
        </p:sp>
        <p:sp>
          <p:nvSpPr>
            <p:cNvPr id="40" name="Right Brace 39"/>
            <p:cNvSpPr/>
            <p:nvPr/>
          </p:nvSpPr>
          <p:spPr>
            <a:xfrm rot="5400000">
              <a:off x="6246310" y="4790184"/>
              <a:ext cx="60567" cy="29043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hu-HU" sz="105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037169" y="4863255"/>
              <a:ext cx="638222" cy="4555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000" dirty="0" smtClean="0"/>
                <a:t>T</a:t>
              </a:r>
              <a:r>
                <a:rPr lang="hu-HU" sz="1000" baseline="-25000" dirty="0" smtClean="0"/>
                <a:t>IFS</a:t>
              </a:r>
              <a:endParaRPr lang="hu-HU" sz="1000" baseline="-25000" dirty="0"/>
            </a:p>
          </p:txBody>
        </p:sp>
        <p:sp>
          <p:nvSpPr>
            <p:cNvPr id="42" name="Right Brace 41"/>
            <p:cNvSpPr/>
            <p:nvPr/>
          </p:nvSpPr>
          <p:spPr>
            <a:xfrm rot="5400000">
              <a:off x="10141178" y="4788979"/>
              <a:ext cx="60567" cy="29043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hu-HU" sz="105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9951048" y="4903911"/>
              <a:ext cx="638222" cy="4555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1000" dirty="0" smtClean="0"/>
                <a:t>T</a:t>
              </a:r>
              <a:r>
                <a:rPr lang="hu-HU" sz="1000" baseline="-25000" dirty="0" smtClean="0"/>
                <a:t>IFS</a:t>
              </a:r>
              <a:endParaRPr lang="hu-HU" sz="1000" baseline="-250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99126" y="4358441"/>
              <a:ext cx="1328161" cy="557048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100" dirty="0" smtClean="0"/>
                <a:t>ADV_IND</a:t>
              </a:r>
              <a:endParaRPr lang="hu-HU" sz="1100" dirty="0"/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>
              <a:off x="10305938" y="3925615"/>
              <a:ext cx="22874" cy="167133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-78344" y="5578432"/>
              <a:ext cx="1249160" cy="10818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hu-HU" sz="800" dirty="0" smtClean="0"/>
            </a:p>
            <a:p>
              <a:pPr algn="ctr"/>
              <a:r>
                <a:rPr lang="hu-HU" sz="800" dirty="0" smtClean="0"/>
                <a:t>Start of Adv</a:t>
              </a:r>
            </a:p>
            <a:p>
              <a:pPr algn="ctr"/>
              <a:r>
                <a:rPr lang="hu-HU" sz="800" dirty="0" smtClean="0"/>
                <a:t>Event</a:t>
              </a:r>
            </a:p>
            <a:p>
              <a:pPr algn="ctr"/>
              <a:r>
                <a:rPr lang="hu-HU" sz="800" dirty="0" smtClean="0"/>
                <a:t>Adv Ch = 37</a:t>
              </a:r>
              <a:endParaRPr lang="hu-HU" sz="8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781490" y="5609172"/>
              <a:ext cx="1175016" cy="8541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hu-HU" sz="800" dirty="0" smtClean="0"/>
            </a:p>
            <a:p>
              <a:pPr algn="ctr"/>
              <a:r>
                <a:rPr lang="hu-HU" sz="800" dirty="0" smtClean="0"/>
                <a:t>End of Adv</a:t>
              </a:r>
            </a:p>
            <a:p>
              <a:pPr algn="ctr"/>
              <a:r>
                <a:rPr lang="hu-HU" sz="800" dirty="0" smtClean="0"/>
                <a:t>Event</a:t>
              </a:r>
              <a:endParaRPr lang="hu-HU" sz="8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626147" y="5722167"/>
              <a:ext cx="911069" cy="3985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hu-HU" sz="800" dirty="0" smtClean="0"/>
                <a:t>Ch = 38</a:t>
              </a:r>
              <a:endParaRPr lang="hu-HU" sz="800" dirty="0"/>
            </a:p>
          </p:txBody>
        </p:sp>
        <p:cxnSp>
          <p:nvCxnSpPr>
            <p:cNvPr id="49" name="Straight Connector 48"/>
            <p:cNvCxnSpPr/>
            <p:nvPr/>
          </p:nvCxnSpPr>
          <p:spPr>
            <a:xfrm>
              <a:off x="3081683" y="3927516"/>
              <a:ext cx="0" cy="1681656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8349614" y="5742453"/>
              <a:ext cx="911069" cy="3985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hu-HU" sz="800" dirty="0" smtClean="0"/>
                <a:t>Ch = 39</a:t>
              </a:r>
              <a:endParaRPr lang="hu-HU" sz="800" dirty="0"/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8708364" y="3927516"/>
              <a:ext cx="0" cy="1681656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4804757" y="5436585"/>
              <a:ext cx="2319784" cy="740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hu-HU" sz="1000" dirty="0" smtClean="0"/>
                <a:t>&lt;10 ms </a:t>
              </a:r>
            </a:p>
            <a:p>
              <a:pPr algn="ctr"/>
              <a:r>
                <a:rPr lang="hu-HU" sz="1000" dirty="0" smtClean="0"/>
                <a:t>(high duty &lt;3,75 ms)</a:t>
              </a:r>
              <a:endParaRPr lang="hu-HU" sz="1000" dirty="0"/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4616735" y="4552667"/>
            <a:ext cx="6741655" cy="1260422"/>
            <a:chOff x="353493" y="2114099"/>
            <a:chExt cx="12271107" cy="2294210"/>
          </a:xfrm>
        </p:grpSpPr>
        <p:sp>
          <p:nvSpPr>
            <p:cNvPr id="54" name="Rectangle 53"/>
            <p:cNvSpPr/>
            <p:nvPr/>
          </p:nvSpPr>
          <p:spPr>
            <a:xfrm>
              <a:off x="6101150" y="2419242"/>
              <a:ext cx="769095" cy="557048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800" dirty="0" smtClean="0"/>
                <a:t>M-&gt;S</a:t>
              </a:r>
              <a:endParaRPr lang="hu-HU" sz="800" dirty="0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353493" y="2534241"/>
              <a:ext cx="1328161" cy="557048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800" dirty="0" smtClean="0"/>
                <a:t>ADV_IND</a:t>
              </a:r>
              <a:endParaRPr lang="hu-HU" sz="800" dirty="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1972086" y="2534241"/>
              <a:ext cx="1488589" cy="55704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800" dirty="0" smtClean="0"/>
                <a:t>CONNECT_REQ</a:t>
              </a:r>
              <a:endParaRPr lang="hu-HU" sz="800" dirty="0"/>
            </a:p>
          </p:txBody>
        </p:sp>
        <p:sp>
          <p:nvSpPr>
            <p:cNvPr id="58" name="Right Brace 57"/>
            <p:cNvSpPr/>
            <p:nvPr/>
          </p:nvSpPr>
          <p:spPr>
            <a:xfrm rot="5400000">
              <a:off x="1796584" y="2987139"/>
              <a:ext cx="60567" cy="29043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hu-HU" sz="70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587441" y="3060213"/>
              <a:ext cx="706686" cy="5882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900" dirty="0" smtClean="0"/>
                <a:t>T</a:t>
              </a:r>
              <a:r>
                <a:rPr lang="hu-HU" sz="900" baseline="-25000" dirty="0" smtClean="0"/>
                <a:t>IFS</a:t>
              </a:r>
            </a:p>
            <a:p>
              <a:r>
                <a:rPr lang="hu-HU" sz="900" baseline="-25000" dirty="0" smtClean="0"/>
                <a:t>150 us</a:t>
              </a:r>
              <a:endParaRPr lang="hu-HU" sz="900" baseline="-25000" dirty="0"/>
            </a:p>
          </p:txBody>
        </p:sp>
        <p:sp>
          <p:nvSpPr>
            <p:cNvPr id="60" name="Right Brace 59"/>
            <p:cNvSpPr/>
            <p:nvPr/>
          </p:nvSpPr>
          <p:spPr>
            <a:xfrm rot="5400000">
              <a:off x="3518120" y="2976767"/>
              <a:ext cx="60567" cy="29043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hu-HU" sz="70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191935" y="3154413"/>
              <a:ext cx="662918" cy="616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hu-HU" sz="800" dirty="0" smtClean="0"/>
                <a:t>1.25</a:t>
              </a:r>
            </a:p>
            <a:p>
              <a:pPr algn="ctr"/>
              <a:r>
                <a:rPr lang="hu-HU" sz="800" dirty="0" smtClean="0"/>
                <a:t> ms</a:t>
              </a:r>
              <a:endParaRPr lang="hu-HU" sz="800" baseline="-25000" dirty="0"/>
            </a:p>
          </p:txBody>
        </p:sp>
        <p:cxnSp>
          <p:nvCxnSpPr>
            <p:cNvPr id="63" name="Straight Connector 62"/>
            <p:cNvCxnSpPr/>
            <p:nvPr/>
          </p:nvCxnSpPr>
          <p:spPr>
            <a:xfrm>
              <a:off x="353493" y="2114099"/>
              <a:ext cx="0" cy="1681656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6387106" y="3700529"/>
              <a:ext cx="2013848" cy="6722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hu-HU" sz="900" dirty="0" smtClean="0"/>
                <a:t>Connection interval</a:t>
              </a:r>
            </a:p>
            <a:p>
              <a:pPr algn="ctr"/>
              <a:r>
                <a:rPr lang="hu-HU" sz="900" dirty="0" smtClean="0"/>
                <a:t>7.5ms-4s</a:t>
              </a:r>
              <a:endParaRPr lang="hu-HU" sz="900" dirty="0"/>
            </a:p>
          </p:txBody>
        </p:sp>
        <p:sp>
          <p:nvSpPr>
            <p:cNvPr id="65" name="Right Brace 64"/>
            <p:cNvSpPr/>
            <p:nvPr/>
          </p:nvSpPr>
          <p:spPr>
            <a:xfrm rot="5400000">
              <a:off x="4197359" y="2567284"/>
              <a:ext cx="83696" cy="110702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hu-HU" sz="70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630141" y="3113217"/>
              <a:ext cx="1226049" cy="11951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hu-HU" sz="1000" dirty="0" smtClean="0"/>
                <a:t>Transmit </a:t>
              </a:r>
            </a:p>
            <a:p>
              <a:pPr algn="ctr"/>
              <a:r>
                <a:rPr lang="hu-HU" sz="1000" dirty="0" smtClean="0"/>
                <a:t>window </a:t>
              </a:r>
            </a:p>
            <a:p>
              <a:pPr algn="ctr"/>
              <a:r>
                <a:rPr lang="hu-HU" sz="1000" dirty="0" smtClean="0"/>
                <a:t>Offset</a:t>
              </a:r>
            </a:p>
            <a:p>
              <a:pPr algn="ctr"/>
              <a:r>
                <a:rPr lang="hu-HU" sz="1000" baseline="-25000" dirty="0" smtClean="0"/>
                <a:t>(0-connInt)</a:t>
              </a:r>
              <a:endParaRPr lang="hu-HU" sz="1000" baseline="-25000" dirty="0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4793662" y="2523599"/>
              <a:ext cx="1470504" cy="55704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600" dirty="0" smtClean="0">
                  <a:solidFill>
                    <a:schemeClr val="bg2">
                      <a:lumMod val="10000"/>
                    </a:schemeClr>
                  </a:solidFill>
                </a:rPr>
                <a:t>Transmit window</a:t>
              </a:r>
            </a:p>
            <a:p>
              <a:pPr algn="ctr"/>
              <a:r>
                <a:rPr lang="hu-HU" sz="400" dirty="0" smtClean="0">
                  <a:solidFill>
                    <a:schemeClr val="bg2">
                      <a:lumMod val="10000"/>
                    </a:schemeClr>
                  </a:solidFill>
                </a:rPr>
                <a:t>(1.25 ms – 10s/CI-1.25 ms)</a:t>
              </a:r>
              <a:endParaRPr lang="hu-HU" sz="4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4687591" y="2516865"/>
              <a:ext cx="1656435" cy="57442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8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69" name="Right Brace 68"/>
            <p:cNvSpPr/>
            <p:nvPr/>
          </p:nvSpPr>
          <p:spPr>
            <a:xfrm rot="5400000">
              <a:off x="7018712" y="2914821"/>
              <a:ext cx="60567" cy="29043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hu-HU" sz="70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809570" y="2987893"/>
              <a:ext cx="706686" cy="5882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900" dirty="0" smtClean="0"/>
                <a:t>T</a:t>
              </a:r>
              <a:r>
                <a:rPr lang="hu-HU" sz="900" baseline="-25000" dirty="0" smtClean="0"/>
                <a:t>IFS</a:t>
              </a:r>
            </a:p>
            <a:p>
              <a:r>
                <a:rPr lang="hu-HU" sz="900" baseline="-25000" dirty="0" smtClean="0"/>
                <a:t>150 us</a:t>
              </a:r>
              <a:endParaRPr lang="hu-HU" sz="900" baseline="-25000" dirty="0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7183502" y="2419242"/>
              <a:ext cx="769095" cy="55704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800" dirty="0" smtClean="0"/>
                <a:t>S-&gt;M</a:t>
              </a:r>
              <a:endParaRPr lang="hu-HU" sz="800" dirty="0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8672182" y="2419242"/>
              <a:ext cx="769095" cy="557048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800" dirty="0" smtClean="0"/>
                <a:t>M-&gt;S</a:t>
              </a:r>
              <a:endParaRPr lang="hu-HU" sz="800" dirty="0"/>
            </a:p>
          </p:txBody>
        </p:sp>
        <p:sp>
          <p:nvSpPr>
            <p:cNvPr id="73" name="Right Brace 72"/>
            <p:cNvSpPr/>
            <p:nvPr/>
          </p:nvSpPr>
          <p:spPr>
            <a:xfrm rot="5400000">
              <a:off x="9589744" y="2914821"/>
              <a:ext cx="60567" cy="29043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hu-HU" sz="70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9380603" y="2987893"/>
              <a:ext cx="706686" cy="5882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900" dirty="0" smtClean="0"/>
                <a:t>T</a:t>
              </a:r>
              <a:r>
                <a:rPr lang="hu-HU" sz="900" baseline="-25000" dirty="0" smtClean="0"/>
                <a:t>IFS</a:t>
              </a:r>
            </a:p>
            <a:p>
              <a:r>
                <a:rPr lang="hu-HU" sz="900" baseline="-25000" dirty="0" smtClean="0"/>
                <a:t>150 </a:t>
              </a:r>
              <a:r>
                <a:rPr lang="hu-HU" sz="900" baseline="-25000" dirty="0" err="1" smtClean="0"/>
                <a:t>us</a:t>
              </a:r>
              <a:endParaRPr lang="hu-HU" sz="900" baseline="-250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9754534" y="2419242"/>
              <a:ext cx="769095" cy="55704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800" dirty="0" smtClean="0"/>
                <a:t>S-&gt;M</a:t>
              </a:r>
              <a:endParaRPr lang="hu-HU" sz="80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9056612" y="3736054"/>
              <a:ext cx="2013848" cy="6722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hu-HU" sz="900" dirty="0" smtClean="0"/>
                <a:t>Connection interval</a:t>
              </a:r>
            </a:p>
            <a:p>
              <a:pPr algn="ctr"/>
              <a:r>
                <a:rPr lang="hu-HU" sz="900" dirty="0" smtClean="0"/>
                <a:t>7.5ms-4s</a:t>
              </a:r>
              <a:endParaRPr lang="hu-HU" sz="900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11246501" y="2419242"/>
              <a:ext cx="769095" cy="557048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800" dirty="0" smtClean="0"/>
                <a:t>M-&gt;S</a:t>
              </a:r>
              <a:endParaRPr lang="hu-HU" sz="800" dirty="0"/>
            </a:p>
          </p:txBody>
        </p:sp>
        <p:sp>
          <p:nvSpPr>
            <p:cNvPr id="80" name="Right Brace 79"/>
            <p:cNvSpPr/>
            <p:nvPr/>
          </p:nvSpPr>
          <p:spPr>
            <a:xfrm rot="5400000">
              <a:off x="12164063" y="2914821"/>
              <a:ext cx="60567" cy="29043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hu-HU" sz="70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1954921" y="2987892"/>
              <a:ext cx="669679" cy="513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600" dirty="0" smtClean="0"/>
                <a:t>T</a:t>
              </a:r>
              <a:r>
                <a:rPr lang="hu-HU" sz="600" baseline="-25000" dirty="0" smtClean="0"/>
                <a:t>IFS</a:t>
              </a:r>
            </a:p>
            <a:p>
              <a:r>
                <a:rPr lang="hu-HU" sz="600" baseline="-25000" dirty="0" smtClean="0"/>
                <a:t>150 us</a:t>
              </a:r>
              <a:endParaRPr lang="hu-HU" sz="600" baseline="-25000" dirty="0"/>
            </a:p>
          </p:txBody>
        </p:sp>
      </p:grpSp>
      <p:cxnSp>
        <p:nvCxnSpPr>
          <p:cNvPr id="88" name="Straight Arrow Connector 87"/>
          <p:cNvCxnSpPr/>
          <p:nvPr/>
        </p:nvCxnSpPr>
        <p:spPr>
          <a:xfrm>
            <a:off x="7762550" y="5395620"/>
            <a:ext cx="141250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>
            <a:off x="9178576" y="5395620"/>
            <a:ext cx="141250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7668980" y="1380771"/>
            <a:ext cx="850489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400" b="1" dirty="0" err="1" smtClean="0"/>
              <a:t>Scanning</a:t>
            </a:r>
            <a:endParaRPr lang="en-US" sz="1400" b="1" dirty="0" err="1" smtClean="0"/>
          </a:p>
        </p:txBody>
      </p:sp>
      <p:sp>
        <p:nvSpPr>
          <p:cNvPr id="91" name="TextBox 90"/>
          <p:cNvSpPr txBox="1"/>
          <p:nvPr/>
        </p:nvSpPr>
        <p:spPr>
          <a:xfrm>
            <a:off x="7583508" y="4125036"/>
            <a:ext cx="1021433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400" b="1" dirty="0" err="1" smtClean="0"/>
              <a:t>Connecting</a:t>
            </a:r>
            <a:endParaRPr lang="en-US" sz="1400" b="1" dirty="0" err="1" smtClean="0"/>
          </a:p>
        </p:txBody>
      </p:sp>
    </p:spTree>
    <p:extLst>
      <p:ext uri="{BB962C8B-B14F-4D97-AF65-F5344CB8AC3E}">
        <p14:creationId xmlns:p14="http://schemas.microsoft.com/office/powerpoint/2010/main" val="169690461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Device</a:t>
            </a:r>
            <a:r>
              <a:rPr lang="hu-HU" dirty="0"/>
              <a:t> </a:t>
            </a:r>
            <a:r>
              <a:rPr lang="hu-HU" dirty="0" err="1"/>
              <a:t>Discovery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679449" y="1371600"/>
            <a:ext cx="10741025" cy="4572000"/>
          </a:xfrm>
        </p:spPr>
        <p:txBody>
          <a:bodyPr>
            <a:normAutofit/>
          </a:bodyPr>
          <a:lstStyle/>
          <a:p>
            <a:r>
              <a:rPr lang="hu-HU" sz="2000" b="1" dirty="0" err="1" smtClean="0"/>
              <a:t>Advertisement</a:t>
            </a:r>
            <a:r>
              <a:rPr lang="hu-HU" sz="2000" b="1" dirty="0" smtClean="0"/>
              <a:t> </a:t>
            </a:r>
            <a:r>
              <a:rPr lang="hu-HU" sz="2000" b="1" dirty="0" err="1"/>
              <a:t>Channel</a:t>
            </a:r>
            <a:r>
              <a:rPr lang="hu-HU" sz="2000" b="1" dirty="0"/>
              <a:t> PDU</a:t>
            </a:r>
          </a:p>
          <a:p>
            <a:pPr lvl="1"/>
            <a:r>
              <a:rPr lang="hu-HU" sz="1800" dirty="0" smtClean="0"/>
              <a:t>PDU </a:t>
            </a:r>
            <a:r>
              <a:rPr lang="hu-HU" sz="1800" dirty="0" err="1" smtClean="0"/>
              <a:t>type</a:t>
            </a:r>
            <a:r>
              <a:rPr lang="hu-HU" sz="1800" dirty="0" smtClean="0"/>
              <a:t> </a:t>
            </a:r>
            <a:endParaRPr lang="hu-HU" sz="1800" dirty="0"/>
          </a:p>
          <a:p>
            <a:pPr lvl="2"/>
            <a:r>
              <a:rPr lang="hu-HU" sz="1800" dirty="0" smtClean="0"/>
              <a:t>ADV_IND / ADV_DIRECT_IND / ADV_NONCONN_IND / ADV_SCAN_IND</a:t>
            </a:r>
          </a:p>
          <a:p>
            <a:pPr lvl="2"/>
            <a:r>
              <a:rPr lang="hu-HU" sz="1800" dirty="0" smtClean="0"/>
              <a:t>SCAN_REQ / SCAN_RSP / CONNECT_REQ</a:t>
            </a:r>
            <a:endParaRPr lang="hu-HU" sz="1800" dirty="0"/>
          </a:p>
          <a:p>
            <a:pPr lvl="1"/>
            <a:r>
              <a:rPr lang="hu-HU" sz="1800" dirty="0" err="1"/>
              <a:t>TxAdd</a:t>
            </a:r>
            <a:r>
              <a:rPr lang="hu-HU" sz="1800" dirty="0"/>
              <a:t> – </a:t>
            </a:r>
            <a:r>
              <a:rPr lang="hu-HU" sz="1800" dirty="0" err="1"/>
              <a:t>interpretation</a:t>
            </a:r>
            <a:r>
              <a:rPr lang="hu-HU" sz="1800" dirty="0"/>
              <a:t> of TX </a:t>
            </a:r>
            <a:r>
              <a:rPr lang="hu-HU" sz="1800" dirty="0" err="1"/>
              <a:t>Address</a:t>
            </a:r>
            <a:r>
              <a:rPr lang="hu-HU" sz="1800" dirty="0"/>
              <a:t> (0: Public, 1:Random)</a:t>
            </a:r>
          </a:p>
          <a:p>
            <a:pPr lvl="1"/>
            <a:r>
              <a:rPr lang="hu-HU" sz="1800" dirty="0" err="1"/>
              <a:t>RxAdd</a:t>
            </a:r>
            <a:r>
              <a:rPr lang="hu-HU" sz="1800" dirty="0"/>
              <a:t> - </a:t>
            </a:r>
            <a:r>
              <a:rPr lang="hu-HU" sz="1800" dirty="0" err="1"/>
              <a:t>interpretation</a:t>
            </a:r>
            <a:r>
              <a:rPr lang="hu-HU" sz="1800" dirty="0"/>
              <a:t> of RX </a:t>
            </a:r>
            <a:r>
              <a:rPr lang="hu-HU" sz="1800" dirty="0" err="1"/>
              <a:t>Address</a:t>
            </a:r>
            <a:r>
              <a:rPr lang="hu-HU" sz="1800" dirty="0"/>
              <a:t> (0: Public, 1:Random)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2138716" y="4258534"/>
            <a:ext cx="3935930" cy="36964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72470" y="4240664"/>
            <a:ext cx="0" cy="67581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69456" y="3249641"/>
            <a:ext cx="177389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hu-HU" sz="1400" b="1" dirty="0" err="1" smtClean="0"/>
              <a:t>Adv</a:t>
            </a:r>
            <a:r>
              <a:rPr lang="hu-HU" sz="1400" b="1" dirty="0" smtClean="0"/>
              <a:t> </a:t>
            </a:r>
            <a:r>
              <a:rPr lang="hu-HU" sz="1400" b="1" dirty="0" err="1" smtClean="0"/>
              <a:t>channel</a:t>
            </a:r>
            <a:r>
              <a:rPr lang="hu-HU" sz="1400" b="1" dirty="0" smtClean="0"/>
              <a:t> PDU</a:t>
            </a:r>
            <a:endParaRPr lang="en-US" sz="1400" b="1" dirty="0" err="1" smtClean="0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14055"/>
              </p:ext>
            </p:extLst>
          </p:nvPr>
        </p:nvGraphicFramePr>
        <p:xfrm>
          <a:off x="6049961" y="3557418"/>
          <a:ext cx="4399827" cy="683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371"/>
                <a:gridCol w="2993456"/>
              </a:tblGrid>
              <a:tr h="683246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Header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Payload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(0..37B)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373780"/>
              </p:ext>
            </p:extLst>
          </p:nvPr>
        </p:nvGraphicFramePr>
        <p:xfrm>
          <a:off x="2138716" y="4628175"/>
          <a:ext cx="5333754" cy="683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1500"/>
                <a:gridCol w="770021"/>
                <a:gridCol w="654518"/>
                <a:gridCol w="683394"/>
                <a:gridCol w="1491916"/>
                <a:gridCol w="752405"/>
              </a:tblGrid>
              <a:tr h="683246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PDU </a:t>
                      </a:r>
                      <a:r>
                        <a:rPr lang="hu-HU" sz="1400" dirty="0" err="1" smtClean="0"/>
                        <a:t>type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(4b)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RFU</a:t>
                      </a:r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TxAdd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(1b)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RxAdd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(1b)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length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(6b)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RFU</a:t>
                      </a:r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692642"/>
              </p:ext>
            </p:extLst>
          </p:nvPr>
        </p:nvGraphicFramePr>
        <p:xfrm>
          <a:off x="7472470" y="4628175"/>
          <a:ext cx="3227124" cy="683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3805"/>
                <a:gridCol w="2403319"/>
              </a:tblGrid>
              <a:tr h="683246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AdvA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(6B)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AdvData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(0..31B)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0" name="Straight Connector 19"/>
          <p:cNvCxnSpPr/>
          <p:nvPr/>
        </p:nvCxnSpPr>
        <p:spPr>
          <a:xfrm>
            <a:off x="10449788" y="4240664"/>
            <a:ext cx="235537" cy="38751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432369"/>
              </p:ext>
            </p:extLst>
          </p:nvPr>
        </p:nvGraphicFramePr>
        <p:xfrm>
          <a:off x="7472470" y="5610912"/>
          <a:ext cx="3227124" cy="683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3805"/>
                <a:gridCol w="800100"/>
                <a:gridCol w="1603219"/>
              </a:tblGrid>
              <a:tr h="683246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InitA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(6B)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AdvA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(6B)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LLData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(22B)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3" name="Straight Connector 22"/>
          <p:cNvCxnSpPr/>
          <p:nvPr/>
        </p:nvCxnSpPr>
        <p:spPr>
          <a:xfrm>
            <a:off x="7472470" y="5068876"/>
            <a:ext cx="0" cy="67581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0680670" y="5068876"/>
            <a:ext cx="0" cy="67581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24150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Connection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679449" y="1371600"/>
            <a:ext cx="5519219" cy="4572000"/>
          </a:xfrm>
        </p:spPr>
        <p:txBody>
          <a:bodyPr>
            <a:normAutofit lnSpcReduction="10000"/>
          </a:bodyPr>
          <a:lstStyle/>
          <a:p>
            <a:r>
              <a:rPr lang="hu-HU" sz="2000" b="1" dirty="0" err="1"/>
              <a:t>Connection</a:t>
            </a:r>
            <a:r>
              <a:rPr lang="hu-HU" sz="2000" b="1" dirty="0"/>
              <a:t> </a:t>
            </a:r>
            <a:r>
              <a:rPr lang="hu-HU" sz="2000" b="1" dirty="0" err="1"/>
              <a:t>process</a:t>
            </a:r>
            <a:endParaRPr lang="hu-HU" sz="2000" b="1" dirty="0"/>
          </a:p>
          <a:p>
            <a:pPr lvl="1"/>
            <a:r>
              <a:rPr lang="hu-HU" sz="1800" dirty="0" err="1"/>
              <a:t>Advertiser</a:t>
            </a:r>
            <a:r>
              <a:rPr lang="hu-HU" sz="1800" dirty="0"/>
              <a:t> </a:t>
            </a:r>
            <a:r>
              <a:rPr lang="hu-HU" sz="1800" dirty="0" err="1"/>
              <a:t>sends</a:t>
            </a:r>
            <a:r>
              <a:rPr lang="hu-HU" sz="1800" dirty="0"/>
              <a:t> </a:t>
            </a:r>
            <a:r>
              <a:rPr lang="hu-HU" sz="1800" b="1" dirty="0" err="1"/>
              <a:t>advertisements</a:t>
            </a:r>
            <a:endParaRPr lang="hu-HU" sz="1800" b="1" dirty="0"/>
          </a:p>
          <a:p>
            <a:pPr lvl="1"/>
            <a:r>
              <a:rPr lang="hu-HU" sz="1800" dirty="0" err="1"/>
              <a:t>Scanner</a:t>
            </a:r>
            <a:r>
              <a:rPr lang="hu-HU" sz="1800" dirty="0"/>
              <a:t> </a:t>
            </a:r>
            <a:r>
              <a:rPr lang="hu-HU" sz="1800" dirty="0" err="1"/>
              <a:t>sends</a:t>
            </a:r>
            <a:r>
              <a:rPr lang="hu-HU" sz="1800" dirty="0"/>
              <a:t> </a:t>
            </a:r>
            <a:r>
              <a:rPr lang="hu-HU" sz="1800" b="1" dirty="0" err="1"/>
              <a:t>connection</a:t>
            </a:r>
            <a:r>
              <a:rPr lang="hu-HU" sz="1800" b="1" dirty="0"/>
              <a:t> </a:t>
            </a:r>
            <a:r>
              <a:rPr lang="hu-HU" sz="1800" b="1" dirty="0" err="1"/>
              <a:t>request</a:t>
            </a:r>
            <a:endParaRPr lang="hu-HU" sz="1800" b="1" dirty="0"/>
          </a:p>
          <a:p>
            <a:pPr lvl="1"/>
            <a:r>
              <a:rPr lang="hu-HU" sz="1800" dirty="0" err="1"/>
              <a:t>Scanner</a:t>
            </a:r>
            <a:r>
              <a:rPr lang="hu-HU" sz="1800" dirty="0"/>
              <a:t> </a:t>
            </a:r>
            <a:r>
              <a:rPr lang="hu-HU" sz="1800" dirty="0" err="1"/>
              <a:t>becomes</a:t>
            </a:r>
            <a:r>
              <a:rPr lang="hu-HU" sz="1800" dirty="0"/>
              <a:t> </a:t>
            </a:r>
            <a:r>
              <a:rPr lang="hu-HU" sz="1800" b="1" dirty="0" err="1"/>
              <a:t>master</a:t>
            </a:r>
            <a:r>
              <a:rPr lang="hu-HU" sz="1800" dirty="0"/>
              <a:t>, </a:t>
            </a:r>
            <a:r>
              <a:rPr lang="hu-HU" sz="1800" dirty="0" err="1"/>
              <a:t>advertiser</a:t>
            </a:r>
            <a:r>
              <a:rPr lang="hu-HU" sz="1800" dirty="0"/>
              <a:t> </a:t>
            </a:r>
            <a:r>
              <a:rPr lang="hu-HU" sz="1800" dirty="0" err="1"/>
              <a:t>becomes</a:t>
            </a:r>
            <a:r>
              <a:rPr lang="hu-HU" sz="1800" dirty="0"/>
              <a:t> </a:t>
            </a:r>
            <a:r>
              <a:rPr lang="hu-HU" sz="1800" b="1" dirty="0" err="1"/>
              <a:t>slave</a:t>
            </a:r>
            <a:endParaRPr lang="hu-HU" sz="1800" b="1" dirty="0"/>
          </a:p>
          <a:p>
            <a:pPr lvl="1"/>
            <a:r>
              <a:rPr lang="hu-HU" sz="1800" dirty="0"/>
              <a:t>Both </a:t>
            </a:r>
            <a:r>
              <a:rPr lang="hu-HU" sz="1800" dirty="0" err="1"/>
              <a:t>side</a:t>
            </a:r>
            <a:r>
              <a:rPr lang="hu-HU" sz="1800" dirty="0"/>
              <a:t> </a:t>
            </a:r>
            <a:r>
              <a:rPr lang="hu-HU" sz="1800" dirty="0" err="1"/>
              <a:t>can</a:t>
            </a:r>
            <a:r>
              <a:rPr lang="hu-HU" sz="1800" dirty="0"/>
              <a:t> </a:t>
            </a:r>
            <a:r>
              <a:rPr lang="hu-HU" sz="1800" b="1" dirty="0" err="1"/>
              <a:t>poll</a:t>
            </a:r>
            <a:r>
              <a:rPr lang="hu-HU" sz="1800" dirty="0"/>
              <a:t> </a:t>
            </a:r>
            <a:r>
              <a:rPr lang="hu-HU" sz="1800" dirty="0" err="1"/>
              <a:t>data</a:t>
            </a:r>
            <a:r>
              <a:rPr lang="hu-HU" sz="1800" dirty="0"/>
              <a:t> </a:t>
            </a:r>
            <a:r>
              <a:rPr lang="hu-HU" sz="1800" dirty="0" err="1"/>
              <a:t>from</a:t>
            </a:r>
            <a:r>
              <a:rPr lang="hu-HU" sz="1800" dirty="0"/>
              <a:t> </a:t>
            </a:r>
            <a:r>
              <a:rPr lang="hu-HU" sz="1800" dirty="0" err="1"/>
              <a:t>the</a:t>
            </a:r>
            <a:r>
              <a:rPr lang="hu-HU" sz="1800" dirty="0"/>
              <a:t> </a:t>
            </a:r>
            <a:r>
              <a:rPr lang="hu-HU" sz="1800" dirty="0" err="1"/>
              <a:t>other</a:t>
            </a:r>
            <a:r>
              <a:rPr lang="hu-HU" sz="1800" dirty="0"/>
              <a:t> </a:t>
            </a:r>
            <a:r>
              <a:rPr lang="hu-HU" sz="1800" dirty="0" err="1"/>
              <a:t>side</a:t>
            </a:r>
            <a:endParaRPr lang="hu-HU" sz="1800" dirty="0"/>
          </a:p>
          <a:p>
            <a:pPr lvl="1"/>
            <a:r>
              <a:rPr lang="hu-HU" sz="1800" b="1" dirty="0"/>
              <a:t>Data</a:t>
            </a:r>
            <a:r>
              <a:rPr lang="hu-HU" sz="1800" dirty="0"/>
              <a:t> is </a:t>
            </a:r>
            <a:r>
              <a:rPr lang="hu-HU" sz="1800" dirty="0" err="1"/>
              <a:t>sent</a:t>
            </a:r>
            <a:r>
              <a:rPr lang="hu-HU" sz="1800" dirty="0"/>
              <a:t> </a:t>
            </a:r>
            <a:r>
              <a:rPr lang="hu-HU" sz="1800" dirty="0" err="1"/>
              <a:t>in</a:t>
            </a:r>
            <a:r>
              <a:rPr lang="hu-HU" sz="1800" dirty="0"/>
              <a:t> </a:t>
            </a:r>
            <a:r>
              <a:rPr lang="hu-HU" sz="1800" dirty="0" err="1"/>
              <a:t>the</a:t>
            </a:r>
            <a:r>
              <a:rPr lang="hu-HU" sz="1800" dirty="0"/>
              <a:t> </a:t>
            </a:r>
            <a:r>
              <a:rPr lang="hu-HU" sz="1800" dirty="0" err="1"/>
              <a:t>next</a:t>
            </a:r>
            <a:r>
              <a:rPr lang="hu-HU" sz="1800" dirty="0"/>
              <a:t> </a:t>
            </a:r>
            <a:r>
              <a:rPr lang="hu-HU" sz="1800" i="1" dirty="0" err="1"/>
              <a:t>conn</a:t>
            </a:r>
            <a:r>
              <a:rPr lang="hu-HU" sz="1800" i="1" dirty="0"/>
              <a:t>. </a:t>
            </a:r>
            <a:r>
              <a:rPr lang="hu-HU" sz="1800" i="1" dirty="0" err="1"/>
              <a:t>interval</a:t>
            </a:r>
            <a:endParaRPr lang="hu-HU" sz="1800" i="1" dirty="0"/>
          </a:p>
          <a:p>
            <a:pPr lvl="1"/>
            <a:r>
              <a:rPr lang="hu-HU" sz="1800" dirty="0"/>
              <a:t>ACK </a:t>
            </a:r>
            <a:r>
              <a:rPr lang="hu-HU" sz="1800" dirty="0" err="1"/>
              <a:t>can</a:t>
            </a:r>
            <a:r>
              <a:rPr lang="hu-HU" sz="1800" dirty="0"/>
              <a:t> be </a:t>
            </a:r>
            <a:r>
              <a:rPr lang="hu-HU" sz="1800" dirty="0" err="1"/>
              <a:t>sent</a:t>
            </a:r>
            <a:r>
              <a:rPr lang="hu-HU" sz="1800" dirty="0"/>
              <a:t> </a:t>
            </a:r>
            <a:r>
              <a:rPr lang="hu-HU" sz="1800" dirty="0" err="1"/>
              <a:t>in</a:t>
            </a:r>
            <a:r>
              <a:rPr lang="hu-HU" sz="1800" dirty="0"/>
              <a:t> </a:t>
            </a:r>
            <a:r>
              <a:rPr lang="hu-HU" sz="1800" dirty="0" err="1"/>
              <a:t>the</a:t>
            </a:r>
            <a:r>
              <a:rPr lang="hu-HU" sz="1800" dirty="0"/>
              <a:t> </a:t>
            </a:r>
            <a:r>
              <a:rPr lang="hu-HU" sz="1800" dirty="0" err="1"/>
              <a:t>next</a:t>
            </a:r>
            <a:r>
              <a:rPr lang="hu-HU" sz="1800" dirty="0"/>
              <a:t> </a:t>
            </a:r>
            <a:r>
              <a:rPr lang="hu-HU" sz="1800" i="1" dirty="0" err="1"/>
              <a:t>conn</a:t>
            </a:r>
            <a:r>
              <a:rPr lang="hu-HU" sz="1800" i="1" dirty="0"/>
              <a:t>. </a:t>
            </a:r>
            <a:r>
              <a:rPr lang="hu-HU" sz="1800" i="1" dirty="0" err="1"/>
              <a:t>Interval</a:t>
            </a:r>
            <a:endParaRPr lang="hu-HU" sz="1800" i="1" dirty="0"/>
          </a:p>
          <a:p>
            <a:pPr lvl="1"/>
            <a:endParaRPr lang="hu-HU" sz="1800" i="1" dirty="0"/>
          </a:p>
          <a:p>
            <a:r>
              <a:rPr lang="fi-FI" sz="2000" b="1" dirty="0"/>
              <a:t>Connections</a:t>
            </a:r>
          </a:p>
          <a:p>
            <a:pPr lvl="1"/>
            <a:r>
              <a:rPr lang="fi-FI" sz="1800" dirty="0"/>
              <a:t>Enable </a:t>
            </a:r>
            <a:r>
              <a:rPr lang="fi-FI" sz="1800" b="1" u="sng" dirty="0"/>
              <a:t>reliable</a:t>
            </a:r>
            <a:r>
              <a:rPr lang="fi-FI" sz="1800" b="1" dirty="0"/>
              <a:t> </a:t>
            </a:r>
            <a:r>
              <a:rPr lang="fi-FI" sz="1800" dirty="0"/>
              <a:t>data transfer</a:t>
            </a:r>
            <a:endParaRPr lang="fi-FI" sz="1800" b="1" dirty="0"/>
          </a:p>
          <a:p>
            <a:pPr lvl="1"/>
            <a:r>
              <a:rPr lang="fi-FI" sz="1800" dirty="0"/>
              <a:t>Connections use </a:t>
            </a:r>
            <a:r>
              <a:rPr lang="fi-FI" sz="1800" b="1" dirty="0"/>
              <a:t>ACKs</a:t>
            </a:r>
            <a:r>
              <a:rPr lang="fi-FI" sz="1800" dirty="0"/>
              <a:t>, </a:t>
            </a:r>
            <a:r>
              <a:rPr lang="fi-FI" sz="1800" b="1" dirty="0"/>
              <a:t>re-transmits</a:t>
            </a:r>
            <a:r>
              <a:rPr lang="fi-FI" sz="1800" dirty="0"/>
              <a:t>, 24-bit </a:t>
            </a:r>
            <a:r>
              <a:rPr lang="fi-FI" sz="1800" b="1" dirty="0"/>
              <a:t>CRC</a:t>
            </a:r>
            <a:r>
              <a:rPr lang="fi-FI" sz="1800" dirty="0"/>
              <a:t> to ensure correct data delivery</a:t>
            </a:r>
          </a:p>
          <a:p>
            <a:pPr lvl="1"/>
            <a:r>
              <a:rPr lang="fi-FI" sz="1800" dirty="0"/>
              <a:t>Connections enable the use of </a:t>
            </a:r>
            <a:r>
              <a:rPr lang="fi-FI" sz="1800" b="1" dirty="0"/>
              <a:t>encryption</a:t>
            </a:r>
            <a:r>
              <a:rPr lang="fi-FI" sz="1800" dirty="0"/>
              <a:t> and protection of data </a:t>
            </a:r>
            <a:r>
              <a:rPr lang="fi-FI" sz="1800" b="1" dirty="0"/>
              <a:t>confidentiality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768129"/>
            <a:ext cx="5175250" cy="3778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202284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Data </a:t>
            </a:r>
            <a:r>
              <a:rPr lang="hu-HU" dirty="0" err="1" smtClean="0"/>
              <a:t>transfer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679449" y="1371600"/>
            <a:ext cx="5519219" cy="4572000"/>
          </a:xfrm>
        </p:spPr>
        <p:txBody>
          <a:bodyPr>
            <a:normAutofit/>
          </a:bodyPr>
          <a:lstStyle/>
          <a:p>
            <a:r>
              <a:rPr lang="hu-HU" sz="2000" b="1" dirty="0" smtClean="0"/>
              <a:t>Data </a:t>
            </a:r>
            <a:r>
              <a:rPr lang="hu-HU" sz="2000" b="1" dirty="0" err="1" smtClean="0"/>
              <a:t>Channel</a:t>
            </a:r>
            <a:r>
              <a:rPr lang="hu-HU" sz="2000" b="1" dirty="0" smtClean="0"/>
              <a:t> PDU</a:t>
            </a:r>
            <a:endParaRPr lang="hu-HU" sz="2000" b="1" dirty="0"/>
          </a:p>
          <a:p>
            <a:pPr lvl="1"/>
            <a:r>
              <a:rPr lang="hu-HU" sz="1800" dirty="0" smtClean="0"/>
              <a:t>LLID</a:t>
            </a:r>
            <a:endParaRPr lang="hu-HU" sz="1800" dirty="0"/>
          </a:p>
          <a:p>
            <a:pPr lvl="2"/>
            <a:r>
              <a:rPr lang="hu-HU" sz="1600" dirty="0"/>
              <a:t>01 LL Data (</a:t>
            </a:r>
            <a:r>
              <a:rPr lang="hu-HU" sz="1600" dirty="0" err="1"/>
              <a:t>Empty</a:t>
            </a:r>
            <a:r>
              <a:rPr lang="hu-HU" sz="1600" dirty="0"/>
              <a:t> / </a:t>
            </a:r>
            <a:r>
              <a:rPr lang="hu-HU" sz="1600" dirty="0" err="1"/>
              <a:t>Continuation</a:t>
            </a:r>
            <a:r>
              <a:rPr lang="hu-HU" sz="1600" dirty="0"/>
              <a:t> of L2CAP </a:t>
            </a:r>
            <a:r>
              <a:rPr lang="hu-HU" sz="1600" dirty="0" err="1"/>
              <a:t>fragment</a:t>
            </a:r>
            <a:r>
              <a:rPr lang="hu-HU" sz="1600" dirty="0"/>
              <a:t>)</a:t>
            </a:r>
          </a:p>
          <a:p>
            <a:pPr lvl="2"/>
            <a:r>
              <a:rPr lang="hu-HU" sz="1600" dirty="0"/>
              <a:t>10 LL Data (Start of L2CAP </a:t>
            </a:r>
            <a:r>
              <a:rPr lang="hu-HU" sz="1600" dirty="0" err="1"/>
              <a:t>fragment</a:t>
            </a:r>
            <a:r>
              <a:rPr lang="hu-HU" sz="1600" dirty="0"/>
              <a:t>)</a:t>
            </a:r>
          </a:p>
          <a:p>
            <a:pPr lvl="2"/>
            <a:r>
              <a:rPr lang="hu-HU" sz="1600" dirty="0"/>
              <a:t>11 LL </a:t>
            </a:r>
            <a:r>
              <a:rPr lang="hu-HU" sz="1600" dirty="0" err="1"/>
              <a:t>Control</a:t>
            </a:r>
            <a:r>
              <a:rPr lang="hu-HU" sz="1600" dirty="0"/>
              <a:t> PDU – </a:t>
            </a:r>
            <a:r>
              <a:rPr lang="hu-HU" sz="1600" dirty="0" err="1"/>
              <a:t>Allows</a:t>
            </a:r>
            <a:r>
              <a:rPr lang="hu-HU" sz="1600" dirty="0"/>
              <a:t> Link </a:t>
            </a:r>
            <a:r>
              <a:rPr lang="hu-HU" sz="1600" dirty="0" err="1"/>
              <a:t>Layer</a:t>
            </a:r>
            <a:r>
              <a:rPr lang="hu-HU" sz="1600" dirty="0"/>
              <a:t> </a:t>
            </a:r>
            <a:r>
              <a:rPr lang="hu-HU" sz="1600" dirty="0" err="1"/>
              <a:t>procedures</a:t>
            </a:r>
            <a:endParaRPr lang="hu-HU" sz="1600" dirty="0"/>
          </a:p>
          <a:p>
            <a:pPr lvl="1"/>
            <a:r>
              <a:rPr lang="hu-HU" sz="1800" dirty="0" smtClean="0"/>
              <a:t>NESN/SN</a:t>
            </a:r>
          </a:p>
          <a:p>
            <a:pPr lvl="2"/>
            <a:r>
              <a:rPr lang="hu-HU" sz="1600" dirty="0" smtClean="0"/>
              <a:t>Flow </a:t>
            </a:r>
            <a:r>
              <a:rPr lang="hu-HU" sz="1600" dirty="0" err="1" smtClean="0"/>
              <a:t>control</a:t>
            </a:r>
            <a:endParaRPr lang="hu-HU" sz="1600" dirty="0"/>
          </a:p>
          <a:p>
            <a:pPr lvl="1"/>
            <a:r>
              <a:rPr lang="hu-HU" sz="1800" dirty="0" smtClean="0"/>
              <a:t>MD</a:t>
            </a:r>
          </a:p>
          <a:p>
            <a:pPr lvl="2"/>
            <a:r>
              <a:rPr lang="hu-HU" sz="1600" dirty="0" smtClean="0"/>
              <a:t>More Data</a:t>
            </a:r>
          </a:p>
          <a:p>
            <a:pPr lvl="1"/>
            <a:r>
              <a:rPr lang="hu-HU" sz="1800" dirty="0" err="1" smtClean="0"/>
              <a:t>Payload</a:t>
            </a:r>
            <a:endParaRPr lang="hu-HU" sz="1800" dirty="0" smtClean="0"/>
          </a:p>
          <a:p>
            <a:pPr lvl="2"/>
            <a:r>
              <a:rPr lang="hu-HU" sz="1600" dirty="0" err="1" smtClean="0"/>
              <a:t>Carries</a:t>
            </a:r>
            <a:r>
              <a:rPr lang="hu-HU" sz="1600" dirty="0" smtClean="0"/>
              <a:t> L2CAP </a:t>
            </a:r>
            <a:r>
              <a:rPr lang="hu-HU" sz="1600" dirty="0" err="1" smtClean="0"/>
              <a:t>fragments</a:t>
            </a:r>
            <a:endParaRPr lang="hu-HU" sz="1600" dirty="0" smtClean="0"/>
          </a:p>
          <a:p>
            <a:pPr lvl="2"/>
            <a:r>
              <a:rPr lang="hu-HU" sz="1600" dirty="0" smtClean="0"/>
              <a:t>L2CAP </a:t>
            </a:r>
            <a:r>
              <a:rPr lang="hu-HU" sz="1600" dirty="0" err="1" smtClean="0"/>
              <a:t>packets</a:t>
            </a:r>
            <a:r>
              <a:rPr lang="hu-HU" sz="1600" dirty="0" smtClean="0"/>
              <a:t> </a:t>
            </a:r>
            <a:r>
              <a:rPr lang="hu-HU" sz="1600" dirty="0" err="1" smtClean="0"/>
              <a:t>discussed</a:t>
            </a:r>
            <a:r>
              <a:rPr lang="hu-HU" sz="1600" dirty="0" smtClean="0"/>
              <a:t> </a:t>
            </a:r>
            <a:r>
              <a:rPr lang="hu-HU" sz="1600" dirty="0" err="1" smtClean="0"/>
              <a:t>later</a:t>
            </a:r>
            <a:endParaRPr lang="hu-HU" sz="1600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4082031" y="4448213"/>
            <a:ext cx="1135356" cy="711553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615211" y="4430343"/>
            <a:ext cx="2800574" cy="729423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299147" y="3364608"/>
            <a:ext cx="177389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hu-HU" sz="1400" b="1" dirty="0" smtClean="0"/>
              <a:t>Data </a:t>
            </a:r>
            <a:r>
              <a:rPr lang="hu-HU" sz="1400" b="1" dirty="0" err="1" smtClean="0"/>
              <a:t>channel</a:t>
            </a:r>
            <a:r>
              <a:rPr lang="hu-HU" sz="1400" b="1" dirty="0" smtClean="0"/>
              <a:t> PDU</a:t>
            </a:r>
            <a:endParaRPr lang="en-US" sz="1400" b="1" dirty="0" err="1" smtClean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944420"/>
              </p:ext>
            </p:extLst>
          </p:nvPr>
        </p:nvGraphicFramePr>
        <p:xfrm>
          <a:off x="5192702" y="3747097"/>
          <a:ext cx="5986791" cy="683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371"/>
                <a:gridCol w="2993456"/>
                <a:gridCol w="1586964"/>
              </a:tblGrid>
              <a:tr h="683246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LL </a:t>
                      </a:r>
                      <a:r>
                        <a:rPr lang="hu-HU" sz="1400" dirty="0" err="1" smtClean="0"/>
                        <a:t>Header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Payload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(0..251B)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MIC</a:t>
                      </a:r>
                    </a:p>
                    <a:p>
                      <a:pPr algn="ctr"/>
                      <a:r>
                        <a:rPr lang="hu-HU" sz="1400" dirty="0" smtClean="0"/>
                        <a:t>(4B)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645181"/>
              </p:ext>
            </p:extLst>
          </p:nvPr>
        </p:nvGraphicFramePr>
        <p:xfrm>
          <a:off x="4082031" y="5159766"/>
          <a:ext cx="5333754" cy="683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4587"/>
                <a:gridCol w="596766"/>
                <a:gridCol w="587141"/>
                <a:gridCol w="606392"/>
                <a:gridCol w="809293"/>
                <a:gridCol w="1959575"/>
              </a:tblGrid>
              <a:tr h="683246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LLID</a:t>
                      </a:r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NESN</a:t>
                      </a:r>
                    </a:p>
                    <a:p>
                      <a:pPr algn="ctr"/>
                      <a:r>
                        <a:rPr lang="hu-HU" sz="1400" dirty="0" smtClean="0"/>
                        <a:t>(1b)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SN</a:t>
                      </a:r>
                    </a:p>
                    <a:p>
                      <a:pPr algn="ctr"/>
                      <a:r>
                        <a:rPr lang="hu-HU" sz="1400" dirty="0" smtClean="0"/>
                        <a:t>(1b)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MD</a:t>
                      </a:r>
                    </a:p>
                    <a:p>
                      <a:pPr algn="ctr"/>
                      <a:r>
                        <a:rPr lang="hu-HU" sz="1400" dirty="0" smtClean="0"/>
                        <a:t>(1b)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RFU</a:t>
                      </a:r>
                    </a:p>
                    <a:p>
                      <a:pPr algn="ctr"/>
                      <a:r>
                        <a:rPr lang="hu-HU" sz="1400" dirty="0" smtClean="0"/>
                        <a:t>(3b)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length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(8b)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95637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29390" y="2353586"/>
            <a:ext cx="11277600" cy="389337"/>
          </a:xfrm>
        </p:spPr>
        <p:txBody>
          <a:bodyPr/>
          <a:lstStyle/>
          <a:p>
            <a:r>
              <a:rPr lang="hu-HU" dirty="0" err="1" smtClean="0"/>
              <a:t>Logical</a:t>
            </a:r>
            <a:r>
              <a:rPr lang="hu-HU" dirty="0" smtClean="0"/>
              <a:t> Link </a:t>
            </a:r>
            <a:r>
              <a:rPr lang="hu-HU" dirty="0" err="1" smtClean="0"/>
              <a:t>Control</a:t>
            </a:r>
            <a:r>
              <a:rPr lang="hu-HU" dirty="0" smtClean="0"/>
              <a:t> and </a:t>
            </a:r>
            <a:r>
              <a:rPr lang="hu-HU" dirty="0" err="1" smtClean="0"/>
              <a:t>Adaptation</a:t>
            </a:r>
            <a:r>
              <a:rPr lang="hu-HU" dirty="0" smtClean="0"/>
              <a:t> </a:t>
            </a:r>
            <a:r>
              <a:rPr lang="hu-HU" dirty="0" err="1" smtClean="0"/>
              <a:t>Protocol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29390" y="1729166"/>
            <a:ext cx="11277600" cy="701731"/>
          </a:xfrm>
        </p:spPr>
        <p:txBody>
          <a:bodyPr/>
          <a:lstStyle/>
          <a:p>
            <a:r>
              <a:rPr lang="hu-HU" sz="4400" dirty="0" smtClean="0"/>
              <a:t>L2CAP</a:t>
            </a:r>
            <a:endParaRPr lang="en-US" sz="44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529390" y="3421575"/>
            <a:ext cx="3089710" cy="3005616"/>
            <a:chOff x="606391" y="2416066"/>
            <a:chExt cx="4013735" cy="3904492"/>
          </a:xfrm>
        </p:grpSpPr>
        <p:sp>
          <p:nvSpPr>
            <p:cNvPr id="4" name="Rectangle 3"/>
            <p:cNvSpPr/>
            <p:nvPr/>
          </p:nvSpPr>
          <p:spPr>
            <a:xfrm>
              <a:off x="606391" y="5771918"/>
              <a:ext cx="4013735" cy="54864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err="1" smtClean="0"/>
                <a:t>Physical</a:t>
              </a:r>
              <a:r>
                <a:rPr lang="hu-HU" dirty="0" smtClean="0"/>
                <a:t> </a:t>
              </a:r>
              <a:r>
                <a:rPr lang="hu-HU" dirty="0" err="1" smtClean="0"/>
                <a:t>Layer</a:t>
              </a:r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06391" y="5211047"/>
              <a:ext cx="4013734" cy="480772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Link </a:t>
              </a:r>
              <a:r>
                <a:rPr lang="hu-HU" dirty="0" err="1" smtClean="0"/>
                <a:t>Layer</a:t>
              </a:r>
              <a:endParaRPr lang="en-US" dirty="0"/>
            </a:p>
          </p:txBody>
        </p:sp>
        <p:sp>
          <p:nvSpPr>
            <p:cNvPr id="6" name="Up-Down Arrow 5"/>
            <p:cNvSpPr/>
            <p:nvPr/>
          </p:nvSpPr>
          <p:spPr>
            <a:xfrm>
              <a:off x="2350644" y="4666216"/>
              <a:ext cx="450532" cy="544831"/>
            </a:xfrm>
            <a:prstGeom prst="upDownArrow">
              <a:avLst>
                <a:gd name="adj1" fmla="val 50000"/>
                <a:gd name="adj2" fmla="val 39429"/>
              </a:avLst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06391" y="4180876"/>
              <a:ext cx="4013734" cy="480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L2CAP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06391" y="3579096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SMP</a:t>
              </a: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875872" y="3579096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ATT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6391" y="3050097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GAP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875871" y="3050242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GATT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06391" y="2416066"/>
              <a:ext cx="4013733" cy="54073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err="1" smtClean="0"/>
                <a:t>Profiles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0933227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0"/>
          </p:nvPr>
        </p:nvSpPr>
        <p:spPr/>
        <p:txBody>
          <a:bodyPr>
            <a:normAutofit fontScale="92500" lnSpcReduction="10000"/>
          </a:bodyPr>
          <a:lstStyle/>
          <a:p>
            <a:pPr marL="0" lvl="1" indent="0">
              <a:spcBef>
                <a:spcPts val="1200"/>
              </a:spcBef>
              <a:buNone/>
            </a:pPr>
            <a:endParaRPr lang="hu-HU" sz="2400" dirty="0" smtClean="0"/>
          </a:p>
          <a:p>
            <a:pPr marL="283457" lvl="1" indent="-283457">
              <a:spcBef>
                <a:spcPts val="1200"/>
              </a:spcBef>
            </a:pPr>
            <a:r>
              <a:rPr lang="hu-HU" sz="2400" dirty="0" err="1" smtClean="0"/>
              <a:t>Protocol</a:t>
            </a:r>
            <a:r>
              <a:rPr lang="hu-HU" sz="2400" dirty="0" smtClean="0"/>
              <a:t> </a:t>
            </a:r>
            <a:r>
              <a:rPr lang="hu-HU" sz="2400" dirty="0" err="1"/>
              <a:t>multiplexing</a:t>
            </a:r>
            <a:r>
              <a:rPr lang="hu-HU" sz="2400" dirty="0"/>
              <a:t> </a:t>
            </a:r>
            <a:r>
              <a:rPr lang="hu-HU" sz="2400" dirty="0" err="1"/>
              <a:t>for</a:t>
            </a:r>
            <a:r>
              <a:rPr lang="hu-HU" sz="2400" dirty="0"/>
              <a:t> </a:t>
            </a:r>
            <a:r>
              <a:rPr lang="hu-HU" sz="2400" dirty="0" err="1"/>
              <a:t>higher</a:t>
            </a:r>
            <a:r>
              <a:rPr lang="hu-HU" sz="2400" dirty="0"/>
              <a:t> </a:t>
            </a:r>
            <a:r>
              <a:rPr lang="hu-HU" sz="2400" dirty="0" err="1"/>
              <a:t>layers</a:t>
            </a:r>
            <a:endParaRPr lang="hu-HU" dirty="0"/>
          </a:p>
          <a:p>
            <a:pPr lvl="1"/>
            <a:r>
              <a:rPr lang="hu-HU" dirty="0" err="1"/>
              <a:t>Channel</a:t>
            </a:r>
            <a:r>
              <a:rPr lang="hu-HU" dirty="0"/>
              <a:t> </a:t>
            </a:r>
            <a:r>
              <a:rPr lang="hu-HU" dirty="0" err="1"/>
              <a:t>based</a:t>
            </a:r>
            <a:r>
              <a:rPr lang="hu-HU" dirty="0"/>
              <a:t> </a:t>
            </a:r>
            <a:r>
              <a:rPr lang="hu-HU" dirty="0" err="1"/>
              <a:t>connection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2 </a:t>
            </a:r>
            <a:r>
              <a:rPr lang="hu-HU" dirty="0" err="1"/>
              <a:t>endpoints</a:t>
            </a:r>
            <a:endParaRPr lang="hu-HU" dirty="0"/>
          </a:p>
          <a:p>
            <a:pPr lvl="1"/>
            <a:r>
              <a:rPr lang="hu-HU" dirty="0"/>
              <a:t>Fixed </a:t>
            </a:r>
            <a:r>
              <a:rPr lang="hu-HU" dirty="0" err="1"/>
              <a:t>Channel</a:t>
            </a:r>
            <a:r>
              <a:rPr lang="hu-HU" dirty="0"/>
              <a:t> ID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each</a:t>
            </a:r>
            <a:r>
              <a:rPr lang="hu-HU" dirty="0"/>
              <a:t> </a:t>
            </a:r>
            <a:r>
              <a:rPr lang="hu-HU" dirty="0" err="1"/>
              <a:t>endpoint</a:t>
            </a:r>
            <a:endParaRPr lang="hu-HU" dirty="0"/>
          </a:p>
          <a:p>
            <a:pPr lvl="1"/>
            <a:endParaRPr lang="hu-HU" dirty="0" smtClean="0"/>
          </a:p>
          <a:p>
            <a:pPr lvl="1"/>
            <a:endParaRPr lang="hu-HU" dirty="0" smtClean="0"/>
          </a:p>
          <a:p>
            <a:pPr marL="182880" lvl="1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r>
              <a:rPr lang="hu-HU" dirty="0" err="1"/>
              <a:t>Packet</a:t>
            </a:r>
            <a:r>
              <a:rPr lang="hu-HU" dirty="0"/>
              <a:t> </a:t>
            </a:r>
            <a:r>
              <a:rPr lang="hu-HU" dirty="0" err="1"/>
              <a:t>Types</a:t>
            </a:r>
            <a:r>
              <a:rPr lang="hu-HU" dirty="0"/>
              <a:t>:</a:t>
            </a:r>
          </a:p>
          <a:p>
            <a:pPr lvl="1"/>
            <a:r>
              <a:rPr lang="hu-HU" dirty="0"/>
              <a:t>Basic </a:t>
            </a:r>
            <a:r>
              <a:rPr lang="hu-HU" dirty="0" err="1"/>
              <a:t>Information</a:t>
            </a:r>
            <a:r>
              <a:rPr lang="hu-HU" dirty="0"/>
              <a:t> </a:t>
            </a:r>
            <a:r>
              <a:rPr lang="hu-HU" dirty="0" err="1"/>
              <a:t>Frame</a:t>
            </a:r>
            <a:r>
              <a:rPr lang="hu-HU" dirty="0"/>
              <a:t> (</a:t>
            </a:r>
            <a:r>
              <a:rPr lang="hu-HU" dirty="0" err="1"/>
              <a:t>B-Frame</a:t>
            </a:r>
            <a:r>
              <a:rPr lang="hu-HU" dirty="0"/>
              <a:t>)</a:t>
            </a:r>
          </a:p>
          <a:p>
            <a:pPr lvl="1"/>
            <a:r>
              <a:rPr lang="hu-HU" dirty="0" err="1"/>
              <a:t>Control</a:t>
            </a:r>
            <a:r>
              <a:rPr lang="hu-HU" dirty="0"/>
              <a:t> </a:t>
            </a:r>
            <a:r>
              <a:rPr lang="hu-HU" dirty="0" err="1"/>
              <a:t>Frame</a:t>
            </a:r>
            <a:r>
              <a:rPr lang="hu-HU" dirty="0"/>
              <a:t> (</a:t>
            </a:r>
            <a:r>
              <a:rPr lang="hu-HU" dirty="0" err="1"/>
              <a:t>C-Frame</a:t>
            </a:r>
            <a:r>
              <a:rPr lang="hu-HU" dirty="0" smtClean="0"/>
              <a:t>)</a:t>
            </a:r>
          </a:p>
          <a:p>
            <a:pPr lvl="1"/>
            <a:endParaRPr lang="hu-HU" dirty="0"/>
          </a:p>
          <a:p>
            <a:r>
              <a:rPr lang="hu-HU" dirty="0" err="1"/>
              <a:t>Modes</a:t>
            </a:r>
            <a:r>
              <a:rPr lang="hu-HU" dirty="0"/>
              <a:t> of </a:t>
            </a:r>
            <a:r>
              <a:rPr lang="hu-HU" dirty="0" err="1"/>
              <a:t>operation</a:t>
            </a:r>
            <a:r>
              <a:rPr lang="hu-HU" dirty="0"/>
              <a:t>:</a:t>
            </a:r>
          </a:p>
          <a:p>
            <a:pPr lvl="1"/>
            <a:r>
              <a:rPr lang="hu-HU" dirty="0"/>
              <a:t>Basic L2CAP </a:t>
            </a:r>
            <a:r>
              <a:rPr lang="hu-HU" dirty="0" err="1"/>
              <a:t>Mode</a:t>
            </a:r>
            <a:r>
              <a:rPr lang="hu-HU" dirty="0"/>
              <a:t> (</a:t>
            </a:r>
            <a:r>
              <a:rPr lang="hu-HU" dirty="0" err="1"/>
              <a:t>B-Frames</a:t>
            </a:r>
            <a:r>
              <a:rPr lang="hu-HU" dirty="0"/>
              <a:t> + C </a:t>
            </a:r>
            <a:r>
              <a:rPr lang="hu-HU" dirty="0" err="1"/>
              <a:t>Frames</a:t>
            </a:r>
            <a:r>
              <a:rPr lang="hu-HU" dirty="0"/>
              <a:t>)</a:t>
            </a:r>
          </a:p>
          <a:p>
            <a:pPr lvl="1"/>
            <a:r>
              <a:rPr lang="hu-HU" dirty="0"/>
              <a:t>LE Credit </a:t>
            </a:r>
            <a:r>
              <a:rPr lang="hu-HU" dirty="0" err="1"/>
              <a:t>Based</a:t>
            </a:r>
            <a:r>
              <a:rPr lang="hu-HU" dirty="0"/>
              <a:t> Flow </a:t>
            </a:r>
            <a:r>
              <a:rPr lang="hu-HU" dirty="0" err="1"/>
              <a:t>Control</a:t>
            </a:r>
            <a:r>
              <a:rPr lang="hu-HU" dirty="0"/>
              <a:t> </a:t>
            </a:r>
            <a:r>
              <a:rPr lang="hu-HU" dirty="0" err="1"/>
              <a:t>Mode</a:t>
            </a:r>
            <a:r>
              <a:rPr lang="hu-HU" dirty="0"/>
              <a:t> (</a:t>
            </a:r>
            <a:r>
              <a:rPr lang="hu-HU" dirty="0" err="1"/>
              <a:t>C-Frames</a:t>
            </a:r>
            <a:r>
              <a:rPr lang="hu-HU" dirty="0"/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L2CAP </a:t>
            </a:r>
            <a:r>
              <a:rPr lang="hu-HU" dirty="0" err="1" smtClean="0"/>
              <a:t>packets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Silicon Labs Confidential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722884" y="1388032"/>
            <a:ext cx="1618593" cy="5780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 smtClean="0"/>
              <a:t>ATT</a:t>
            </a:r>
          </a:p>
          <a:p>
            <a:pPr algn="ctr"/>
            <a:r>
              <a:rPr lang="hu-HU" sz="2000" dirty="0" smtClean="0"/>
              <a:t>CID = 0x04</a:t>
            </a:r>
            <a:endParaRPr lang="hu-HU" sz="2000" dirty="0"/>
          </a:p>
        </p:txBody>
      </p:sp>
      <p:sp>
        <p:nvSpPr>
          <p:cNvPr id="7" name="Rectangle 6"/>
          <p:cNvSpPr/>
          <p:nvPr/>
        </p:nvSpPr>
        <p:spPr>
          <a:xfrm>
            <a:off x="8008885" y="1388032"/>
            <a:ext cx="1555532" cy="57281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 smtClean="0"/>
              <a:t>SMP</a:t>
            </a:r>
          </a:p>
          <a:p>
            <a:pPr algn="ctr"/>
            <a:r>
              <a:rPr lang="hu-HU" sz="2000" dirty="0" smtClean="0"/>
              <a:t>CID = 0x06</a:t>
            </a:r>
            <a:endParaRPr lang="hu-HU" sz="2000" dirty="0"/>
          </a:p>
        </p:txBody>
      </p:sp>
      <p:sp>
        <p:nvSpPr>
          <p:cNvPr id="8" name="Rectangle 7"/>
          <p:cNvSpPr/>
          <p:nvPr/>
        </p:nvSpPr>
        <p:spPr>
          <a:xfrm>
            <a:off x="7199589" y="2445637"/>
            <a:ext cx="924910" cy="42960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 smtClean="0"/>
              <a:t>L2CAP</a:t>
            </a:r>
            <a:endParaRPr lang="hu-HU" sz="2000" dirty="0"/>
          </a:p>
        </p:txBody>
      </p:sp>
      <p:sp>
        <p:nvSpPr>
          <p:cNvPr id="9" name="Rectangle 8"/>
          <p:cNvSpPr/>
          <p:nvPr/>
        </p:nvSpPr>
        <p:spPr>
          <a:xfrm>
            <a:off x="9180789" y="2351049"/>
            <a:ext cx="2012731" cy="6148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 smtClean="0"/>
              <a:t>L2CAP Signaling</a:t>
            </a:r>
          </a:p>
          <a:p>
            <a:pPr algn="ctr"/>
            <a:r>
              <a:rPr lang="hu-HU" sz="2000" dirty="0" smtClean="0"/>
              <a:t>CID = 0x05</a:t>
            </a:r>
            <a:endParaRPr lang="hu-HU" sz="2000" dirty="0"/>
          </a:p>
        </p:txBody>
      </p:sp>
      <p:cxnSp>
        <p:nvCxnSpPr>
          <p:cNvPr id="10" name="Straight Connector 9"/>
          <p:cNvCxnSpPr>
            <a:stCxn id="8" idx="0"/>
          </p:cNvCxnSpPr>
          <p:nvPr/>
        </p:nvCxnSpPr>
        <p:spPr>
          <a:xfrm flipH="1" flipV="1">
            <a:off x="6532182" y="1966103"/>
            <a:ext cx="1129862" cy="4795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7" idx="2"/>
          </p:cNvCxnSpPr>
          <p:nvPr/>
        </p:nvCxnSpPr>
        <p:spPr>
          <a:xfrm flipV="1">
            <a:off x="7593726" y="1960846"/>
            <a:ext cx="1192925" cy="484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3"/>
            <a:endCxn id="9" idx="1"/>
          </p:cNvCxnSpPr>
          <p:nvPr/>
        </p:nvCxnSpPr>
        <p:spPr>
          <a:xfrm flipV="1">
            <a:off x="8124499" y="2658475"/>
            <a:ext cx="1056290" cy="196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693778" y="3224274"/>
            <a:ext cx="1936531" cy="31793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 smtClean="0"/>
              <a:t>Link </a:t>
            </a:r>
            <a:r>
              <a:rPr lang="hu-HU" sz="2000" dirty="0" err="1" smtClean="0"/>
              <a:t>Layer</a:t>
            </a:r>
            <a:endParaRPr lang="hu-HU" sz="2000" dirty="0"/>
          </a:p>
        </p:txBody>
      </p:sp>
      <p:cxnSp>
        <p:nvCxnSpPr>
          <p:cNvPr id="14" name="Straight Connector 13"/>
          <p:cNvCxnSpPr>
            <a:stCxn id="13" idx="0"/>
            <a:endCxn id="8" idx="2"/>
          </p:cNvCxnSpPr>
          <p:nvPr/>
        </p:nvCxnSpPr>
        <p:spPr>
          <a:xfrm flipV="1">
            <a:off x="7662044" y="2875242"/>
            <a:ext cx="0" cy="34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314056"/>
              </p:ext>
            </p:extLst>
          </p:nvPr>
        </p:nvGraphicFramePr>
        <p:xfrm>
          <a:off x="5872337" y="4191128"/>
          <a:ext cx="556061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201"/>
                <a:gridCol w="933651"/>
                <a:gridCol w="3708762"/>
              </a:tblGrid>
              <a:tr h="515008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Length</a:t>
                      </a:r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Channel ID</a:t>
                      </a:r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Payload</a:t>
                      </a:r>
                    </a:p>
                    <a:p>
                      <a:pPr algn="ctr"/>
                      <a:r>
                        <a:rPr lang="hu-HU" sz="1400" dirty="0" smtClean="0"/>
                        <a:t>(0..65535 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160732"/>
              </p:ext>
            </p:extLst>
          </p:nvPr>
        </p:nvGraphicFramePr>
        <p:xfrm>
          <a:off x="5857984" y="5356837"/>
          <a:ext cx="5544649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4108"/>
                <a:gridCol w="924108"/>
                <a:gridCol w="924108"/>
                <a:gridCol w="924108"/>
                <a:gridCol w="818155"/>
                <a:gridCol w="1030062"/>
              </a:tblGrid>
              <a:tr h="528464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Length</a:t>
                      </a:r>
                    </a:p>
                    <a:p>
                      <a:pPr algn="ctr"/>
                      <a:r>
                        <a:rPr lang="hu-HU" sz="1400" dirty="0" smtClean="0"/>
                        <a:t>(2)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Channel ID</a:t>
                      </a:r>
                    </a:p>
                    <a:p>
                      <a:pPr algn="ctr"/>
                      <a:r>
                        <a:rPr lang="hu-HU" sz="1400" dirty="0" smtClean="0"/>
                        <a:t>=0x0005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 smtClean="0">
                          <a:solidFill>
                            <a:schemeClr val="bg1"/>
                          </a:solidFill>
                        </a:rPr>
                        <a:t>Code</a:t>
                      </a:r>
                      <a:endParaRPr lang="hu-HU" sz="1400" b="1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hu-HU" sz="1400" b="1" baseline="0" dirty="0" smtClean="0">
                          <a:solidFill>
                            <a:schemeClr val="bg1"/>
                          </a:solidFill>
                        </a:rPr>
                        <a:t>(1)</a:t>
                      </a:r>
                      <a:endParaRPr lang="hu-HU" sz="1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 smtClean="0">
                          <a:solidFill>
                            <a:schemeClr val="bg1"/>
                          </a:solidFill>
                        </a:rPr>
                        <a:t>ID</a:t>
                      </a:r>
                    </a:p>
                    <a:p>
                      <a:pPr algn="ctr"/>
                      <a:r>
                        <a:rPr lang="hu-HU" sz="1400" b="1" dirty="0" smtClean="0">
                          <a:solidFill>
                            <a:schemeClr val="bg1"/>
                          </a:solidFill>
                        </a:rPr>
                        <a:t>(1)</a:t>
                      </a:r>
                      <a:endParaRPr lang="hu-HU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 smtClean="0">
                          <a:solidFill>
                            <a:schemeClr val="bg1"/>
                          </a:solidFill>
                        </a:rPr>
                        <a:t>Length</a:t>
                      </a:r>
                    </a:p>
                    <a:p>
                      <a:pPr algn="ctr"/>
                      <a:r>
                        <a:rPr lang="hu-HU" sz="1400" b="1" dirty="0" smtClean="0">
                          <a:solidFill>
                            <a:schemeClr val="bg1"/>
                          </a:solidFill>
                        </a:rPr>
                        <a:t>(1)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 smtClean="0">
                          <a:solidFill>
                            <a:schemeClr val="bg1"/>
                          </a:solidFill>
                        </a:rPr>
                        <a:t>Data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7986444" y="3852574"/>
            <a:ext cx="978473" cy="338554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600" b="1" dirty="0" err="1" smtClean="0"/>
              <a:t>B-Frames</a:t>
            </a:r>
            <a:endParaRPr lang="en-US" sz="1600" b="1" dirty="0" err="1" smtClean="0"/>
          </a:p>
        </p:txBody>
      </p:sp>
      <p:sp>
        <p:nvSpPr>
          <p:cNvPr id="20" name="TextBox 19"/>
          <p:cNvSpPr txBox="1"/>
          <p:nvPr/>
        </p:nvSpPr>
        <p:spPr>
          <a:xfrm>
            <a:off x="7989648" y="4981971"/>
            <a:ext cx="972062" cy="338554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600" b="1" dirty="0" err="1" smtClean="0"/>
              <a:t>C-Frames</a:t>
            </a:r>
            <a:endParaRPr lang="en-US" sz="1600" b="1" dirty="0" err="1" smtClean="0"/>
          </a:p>
        </p:txBody>
      </p:sp>
    </p:spTree>
    <p:extLst>
      <p:ext uri="{BB962C8B-B14F-4D97-AF65-F5344CB8AC3E}">
        <p14:creationId xmlns:p14="http://schemas.microsoft.com/office/powerpoint/2010/main" val="43013817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u-HU" b="1" dirty="0" err="1"/>
              <a:t>Physical</a:t>
            </a:r>
            <a:r>
              <a:rPr lang="hu-HU" b="1" dirty="0"/>
              <a:t> </a:t>
            </a:r>
            <a:r>
              <a:rPr lang="hu-HU" b="1" dirty="0" err="1"/>
              <a:t>Layer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1"/>
            <a:r>
              <a:rPr lang="hu-HU" dirty="0" err="1"/>
              <a:t>Frequency</a:t>
            </a:r>
            <a:r>
              <a:rPr lang="hu-HU" dirty="0"/>
              <a:t> </a:t>
            </a:r>
            <a:r>
              <a:rPr lang="hu-HU" dirty="0" err="1"/>
              <a:t>Allocation</a:t>
            </a:r>
            <a:endParaRPr lang="hu-HU" dirty="0"/>
          </a:p>
          <a:p>
            <a:pPr lvl="1"/>
            <a:r>
              <a:rPr lang="hu-HU" dirty="0" err="1"/>
              <a:t>Timing</a:t>
            </a:r>
            <a:endParaRPr lang="hu-HU" dirty="0"/>
          </a:p>
          <a:p>
            <a:pPr lvl="1"/>
            <a:r>
              <a:rPr lang="hu-HU" dirty="0" err="1"/>
              <a:t>Throughput</a:t>
            </a:r>
            <a:endParaRPr lang="hu-HU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Topics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hu-HU" b="1" dirty="0"/>
              <a:t>Link </a:t>
            </a:r>
            <a:r>
              <a:rPr lang="hu-HU" b="1" dirty="0" err="1"/>
              <a:t>Layer</a:t>
            </a:r>
            <a:endParaRPr 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5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6"/>
          </p:nvPr>
        </p:nvSpPr>
        <p:spPr/>
        <p:txBody>
          <a:bodyPr/>
          <a:lstStyle/>
          <a:p>
            <a:pPr lvl="1"/>
            <a:r>
              <a:rPr lang="hu-HU" dirty="0" err="1"/>
              <a:t>Bluetooth</a:t>
            </a:r>
            <a:r>
              <a:rPr lang="hu-HU" dirty="0"/>
              <a:t> </a:t>
            </a:r>
            <a:r>
              <a:rPr lang="hu-HU" dirty="0" err="1"/>
              <a:t>Topologies</a:t>
            </a:r>
            <a:endParaRPr lang="en-US" dirty="0"/>
          </a:p>
          <a:p>
            <a:pPr lvl="1"/>
            <a:r>
              <a:rPr lang="hu-HU" dirty="0" err="1"/>
              <a:t>Device</a:t>
            </a:r>
            <a:r>
              <a:rPr lang="hu-HU" dirty="0"/>
              <a:t> </a:t>
            </a:r>
            <a:r>
              <a:rPr lang="hu-HU" dirty="0" err="1"/>
              <a:t>Discovery</a:t>
            </a:r>
            <a:endParaRPr lang="en-US" dirty="0"/>
          </a:p>
          <a:p>
            <a:pPr lvl="1"/>
            <a:r>
              <a:rPr lang="hu-HU" dirty="0" err="1"/>
              <a:t>Connection</a:t>
            </a:r>
            <a:r>
              <a:rPr lang="hu-HU" dirty="0"/>
              <a:t> </a:t>
            </a:r>
            <a:r>
              <a:rPr lang="hu-HU" dirty="0" err="1"/>
              <a:t>process</a:t>
            </a:r>
            <a:endParaRPr lang="hu-HU" dirty="0"/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hu-HU" b="1" dirty="0" err="1" smtClean="0"/>
              <a:t>Application</a:t>
            </a:r>
            <a:r>
              <a:rPr lang="hu-HU" b="1" dirty="0" smtClean="0"/>
              <a:t> </a:t>
            </a:r>
            <a:r>
              <a:rPr lang="hu-HU" b="1" dirty="0" err="1" smtClean="0"/>
              <a:t>Layer</a:t>
            </a:r>
            <a:r>
              <a:rPr lang="hu-HU" b="1" dirty="0" smtClean="0"/>
              <a:t> (GATT)</a:t>
            </a:r>
            <a:endParaRPr lang="en-US" b="1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3"/>
          </p:nvPr>
        </p:nvSpPr>
        <p:spPr/>
        <p:txBody>
          <a:bodyPr/>
          <a:lstStyle/>
          <a:p>
            <a:pPr lvl="1"/>
            <a:r>
              <a:rPr lang="en-US" dirty="0" smtClean="0"/>
              <a:t>The </a:t>
            </a:r>
            <a:r>
              <a:rPr lang="en-US" dirty="0"/>
              <a:t>GATT Database</a:t>
            </a:r>
          </a:p>
          <a:p>
            <a:pPr lvl="1"/>
            <a:r>
              <a:rPr lang="en-US" dirty="0"/>
              <a:t>Service Discovery</a:t>
            </a:r>
          </a:p>
          <a:p>
            <a:pPr lvl="1"/>
            <a:r>
              <a:rPr lang="en-US" dirty="0"/>
              <a:t>Transferring Data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hu-HU" b="1" dirty="0" err="1"/>
              <a:t>Security</a:t>
            </a:r>
            <a:r>
              <a:rPr lang="hu-HU" b="1" dirty="0"/>
              <a:t> (SMP)</a:t>
            </a:r>
            <a:endParaRPr lang="en-US" b="1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9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pPr lvl="1"/>
            <a:r>
              <a:rPr lang="en-US" dirty="0"/>
              <a:t>Pairing &amp; Bonding</a:t>
            </a:r>
          </a:p>
          <a:p>
            <a:pPr lvl="1"/>
            <a:r>
              <a:rPr lang="en-US" dirty="0"/>
              <a:t>Privacy</a:t>
            </a:r>
          </a:p>
          <a:p>
            <a:pPr lvl="1"/>
            <a:r>
              <a:rPr lang="en-US" dirty="0"/>
              <a:t>Encryption</a:t>
            </a:r>
            <a:endParaRPr lang="hu-HU" dirty="0"/>
          </a:p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29730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29390" y="2353586"/>
            <a:ext cx="11277600" cy="389337"/>
          </a:xfrm>
        </p:spPr>
        <p:txBody>
          <a:bodyPr/>
          <a:lstStyle/>
          <a:p>
            <a:r>
              <a:rPr lang="hu-HU" dirty="0" smtClean="0"/>
              <a:t>GATT – General </a:t>
            </a:r>
            <a:r>
              <a:rPr lang="hu-HU" dirty="0" err="1" smtClean="0"/>
              <a:t>Attribute</a:t>
            </a:r>
            <a:r>
              <a:rPr lang="hu-HU" dirty="0" smtClean="0"/>
              <a:t> </a:t>
            </a:r>
            <a:r>
              <a:rPr lang="hu-HU" dirty="0" err="1" smtClean="0"/>
              <a:t>Protocol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29390" y="1729166"/>
            <a:ext cx="11277600" cy="701731"/>
          </a:xfrm>
        </p:spPr>
        <p:txBody>
          <a:bodyPr/>
          <a:lstStyle/>
          <a:p>
            <a:r>
              <a:rPr lang="hu-HU" sz="4400" dirty="0" err="1" smtClean="0"/>
              <a:t>Application</a:t>
            </a:r>
            <a:r>
              <a:rPr lang="hu-HU" sz="4400" dirty="0" smtClean="0"/>
              <a:t> </a:t>
            </a:r>
            <a:r>
              <a:rPr lang="hu-HU" sz="4400" dirty="0" err="1" smtClean="0"/>
              <a:t>Layer</a:t>
            </a:r>
            <a:endParaRPr lang="en-US" sz="44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529390" y="3421575"/>
            <a:ext cx="3089710" cy="3005616"/>
            <a:chOff x="606391" y="2416066"/>
            <a:chExt cx="4013735" cy="3904492"/>
          </a:xfrm>
        </p:grpSpPr>
        <p:sp>
          <p:nvSpPr>
            <p:cNvPr id="4" name="Rectangle 3"/>
            <p:cNvSpPr/>
            <p:nvPr/>
          </p:nvSpPr>
          <p:spPr>
            <a:xfrm>
              <a:off x="606391" y="5771918"/>
              <a:ext cx="4013735" cy="54864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err="1" smtClean="0"/>
                <a:t>Physical</a:t>
              </a:r>
              <a:r>
                <a:rPr lang="hu-HU" dirty="0" smtClean="0"/>
                <a:t> </a:t>
              </a:r>
              <a:r>
                <a:rPr lang="hu-HU" dirty="0" err="1" smtClean="0"/>
                <a:t>Layer</a:t>
              </a:r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06391" y="5211047"/>
              <a:ext cx="4013734" cy="480772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Link </a:t>
              </a:r>
              <a:r>
                <a:rPr lang="hu-HU" dirty="0" err="1" smtClean="0"/>
                <a:t>Layer</a:t>
              </a:r>
              <a:endParaRPr lang="en-US" dirty="0"/>
            </a:p>
          </p:txBody>
        </p:sp>
        <p:sp>
          <p:nvSpPr>
            <p:cNvPr id="6" name="Up-Down Arrow 5"/>
            <p:cNvSpPr/>
            <p:nvPr/>
          </p:nvSpPr>
          <p:spPr>
            <a:xfrm>
              <a:off x="2350644" y="4666216"/>
              <a:ext cx="450532" cy="544831"/>
            </a:xfrm>
            <a:prstGeom prst="upDownArrow">
              <a:avLst>
                <a:gd name="adj1" fmla="val 50000"/>
                <a:gd name="adj2" fmla="val 39429"/>
              </a:avLst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06391" y="4180876"/>
              <a:ext cx="4013734" cy="480772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L2CAP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06391" y="3579096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SMP</a:t>
              </a: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875872" y="3579096"/>
              <a:ext cx="1744253" cy="48895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ATT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6391" y="3050097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GAP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875871" y="3050242"/>
              <a:ext cx="1744253" cy="48895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GATT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06391" y="2416066"/>
              <a:ext cx="4013733" cy="54073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err="1" smtClean="0"/>
                <a:t>Profiles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1199108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u-HU" b="1" dirty="0" err="1"/>
              <a:t>ClienT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reads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/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writes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data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in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the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remote</a:t>
            </a:r>
            <a:r>
              <a:rPr lang="hu-HU" sz="2000" dirty="0">
                <a:solidFill>
                  <a:schemeClr val="tx1">
                    <a:lumMod val="75000"/>
                  </a:schemeClr>
                </a:solidFill>
              </a:rPr>
              <a:t> GATT </a:t>
            </a:r>
            <a:r>
              <a:rPr lang="hu-HU" sz="2000" dirty="0" err="1">
                <a:solidFill>
                  <a:schemeClr val="tx1">
                    <a:lumMod val="75000"/>
                  </a:schemeClr>
                </a:solidFill>
              </a:rPr>
              <a:t>database</a:t>
            </a:r>
            <a:endParaRPr lang="en-US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hu-HU" b="1" dirty="0"/>
              <a:t>SERVER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2000" dirty="0" err="1"/>
              <a:t>Stores</a:t>
            </a:r>
            <a:r>
              <a:rPr lang="hu-HU" sz="2000" dirty="0"/>
              <a:t> </a:t>
            </a:r>
            <a:r>
              <a:rPr lang="hu-HU" sz="2000" dirty="0" err="1"/>
              <a:t>data</a:t>
            </a:r>
            <a:r>
              <a:rPr lang="hu-HU" sz="2000" dirty="0"/>
              <a:t> </a:t>
            </a:r>
            <a:r>
              <a:rPr lang="hu-HU" sz="2000" dirty="0" err="1"/>
              <a:t>in</a:t>
            </a:r>
            <a:r>
              <a:rPr lang="hu-HU" sz="2000" dirty="0"/>
              <a:t> </a:t>
            </a:r>
            <a:r>
              <a:rPr lang="hu-HU" sz="2000" dirty="0" err="1"/>
              <a:t>the</a:t>
            </a:r>
            <a:r>
              <a:rPr lang="hu-HU" sz="2000" dirty="0"/>
              <a:t> GATT </a:t>
            </a:r>
            <a:r>
              <a:rPr lang="hu-HU" sz="2000" dirty="0" err="1"/>
              <a:t>database</a:t>
            </a:r>
            <a:endParaRPr lang="en-US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Application</a:t>
            </a:r>
            <a:r>
              <a:rPr lang="hu-HU" dirty="0"/>
              <a:t> </a:t>
            </a:r>
            <a:r>
              <a:rPr lang="hu-HU" dirty="0" err="1"/>
              <a:t>Layer</a:t>
            </a:r>
            <a:r>
              <a:rPr lang="hu-HU" dirty="0"/>
              <a:t> </a:t>
            </a:r>
            <a:r>
              <a:rPr lang="hu-HU" dirty="0" err="1"/>
              <a:t>Roles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680280" y="2341037"/>
            <a:ext cx="4894409" cy="977900"/>
            <a:chOff x="6210300" y="4597400"/>
            <a:chExt cx="4894409" cy="977900"/>
          </a:xfrm>
        </p:grpSpPr>
        <p:sp>
          <p:nvSpPr>
            <p:cNvPr id="12" name="Rectangle 11"/>
            <p:cNvSpPr/>
            <p:nvPr/>
          </p:nvSpPr>
          <p:spPr>
            <a:xfrm>
              <a:off x="6210300" y="4597400"/>
              <a:ext cx="1663700" cy="977900"/>
            </a:xfrm>
            <a:prstGeom prst="rect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2000" dirty="0"/>
                <a:t>GATT </a:t>
              </a:r>
              <a:r>
                <a:rPr lang="hu-HU" sz="2000" dirty="0" err="1"/>
                <a:t>client</a:t>
              </a:r>
              <a:endParaRPr lang="en-US" sz="20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441009" y="4597400"/>
              <a:ext cx="1663700" cy="977900"/>
            </a:xfrm>
            <a:prstGeom prst="rect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2000" dirty="0"/>
                <a:t>GATT server</a:t>
              </a:r>
              <a:endParaRPr lang="en-US" sz="2000" dirty="0"/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7874000" y="4851400"/>
              <a:ext cx="1567009" cy="0"/>
            </a:xfrm>
            <a:prstGeom prst="straightConnector1">
              <a:avLst/>
            </a:prstGeom>
            <a:ln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7873999" y="5349081"/>
              <a:ext cx="1567009" cy="0"/>
            </a:xfrm>
            <a:prstGeom prst="straightConnector1">
              <a:avLst/>
            </a:prstGeom>
            <a:ln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02501790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Transferring</a:t>
            </a:r>
            <a:r>
              <a:rPr lang="hu-HU" dirty="0"/>
              <a:t> </a:t>
            </a:r>
            <a:r>
              <a:rPr lang="hu-HU" dirty="0" err="1" smtClean="0"/>
              <a:t>data</a:t>
            </a:r>
            <a:r>
              <a:rPr lang="hu-HU" dirty="0" smtClean="0"/>
              <a:t> (ATT)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679449" y="1371599"/>
            <a:ext cx="6250740" cy="49136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b="1" dirty="0"/>
              <a:t>The Attribute </a:t>
            </a:r>
            <a:r>
              <a:rPr lang="fi-FI" b="1" dirty="0" smtClean="0"/>
              <a:t>Protocol</a:t>
            </a:r>
            <a:r>
              <a:rPr lang="hu-HU" b="1" dirty="0" smtClean="0"/>
              <a:t> (ATT)</a:t>
            </a:r>
            <a:r>
              <a:rPr lang="fi-FI" b="1" dirty="0" smtClean="0"/>
              <a:t> </a:t>
            </a:r>
            <a:r>
              <a:rPr lang="fi-FI" b="1" dirty="0"/>
              <a:t>is the only data transfer protocol in BLE</a:t>
            </a:r>
            <a:endParaRPr lang="fi-FI" dirty="0"/>
          </a:p>
          <a:p>
            <a:pPr lvl="1"/>
            <a:r>
              <a:rPr lang="fi-FI" sz="1600" dirty="0"/>
              <a:t>Uses Client – Server architecture</a:t>
            </a:r>
          </a:p>
          <a:p>
            <a:pPr lvl="2"/>
            <a:r>
              <a:rPr lang="fi-FI" sz="1600" dirty="0"/>
              <a:t>Server stores the data</a:t>
            </a:r>
          </a:p>
          <a:p>
            <a:pPr lvl="2"/>
            <a:r>
              <a:rPr lang="fi-FI" sz="1600" dirty="0"/>
              <a:t>Client </a:t>
            </a:r>
            <a:r>
              <a:rPr lang="hu-HU" sz="1600" dirty="0" err="1" smtClean="0"/>
              <a:t>reads</a:t>
            </a:r>
            <a:r>
              <a:rPr lang="hu-HU" sz="1600" dirty="0" smtClean="0"/>
              <a:t>/</a:t>
            </a:r>
            <a:r>
              <a:rPr lang="hu-HU" sz="1600" dirty="0" err="1" smtClean="0"/>
              <a:t>writes</a:t>
            </a:r>
            <a:r>
              <a:rPr lang="hu-HU" sz="1600" dirty="0" smtClean="0"/>
              <a:t> </a:t>
            </a:r>
            <a:r>
              <a:rPr lang="fi-FI" sz="1600" dirty="0" smtClean="0"/>
              <a:t>data from</a:t>
            </a:r>
            <a:r>
              <a:rPr lang="hu-HU" sz="1600" dirty="0" smtClean="0"/>
              <a:t>/</a:t>
            </a:r>
            <a:r>
              <a:rPr lang="hu-HU" sz="1600" dirty="0" err="1" smtClean="0"/>
              <a:t>to</a:t>
            </a:r>
            <a:r>
              <a:rPr lang="fi-FI" sz="1600" dirty="0" smtClean="0"/>
              <a:t> </a:t>
            </a:r>
            <a:r>
              <a:rPr lang="fi-FI" sz="1600" dirty="0"/>
              <a:t>the </a:t>
            </a:r>
            <a:r>
              <a:rPr lang="fi-FI" sz="1600" dirty="0" smtClean="0"/>
              <a:t>server</a:t>
            </a:r>
            <a:endParaRPr lang="hu-HU" sz="1600" dirty="0" smtClean="0"/>
          </a:p>
          <a:p>
            <a:pPr lvl="2"/>
            <a:r>
              <a:rPr lang="hu-HU" sz="1600" dirty="0" smtClean="0"/>
              <a:t>Server </a:t>
            </a:r>
            <a:r>
              <a:rPr lang="hu-HU" sz="1600" dirty="0" err="1" smtClean="0"/>
              <a:t>can</a:t>
            </a:r>
            <a:r>
              <a:rPr lang="hu-HU" sz="1600" dirty="0" smtClean="0"/>
              <a:t> </a:t>
            </a:r>
            <a:r>
              <a:rPr lang="hu-HU" sz="1600" dirty="0" err="1" smtClean="0"/>
              <a:t>also</a:t>
            </a:r>
            <a:r>
              <a:rPr lang="hu-HU" sz="1600" dirty="0" smtClean="0"/>
              <a:t> </a:t>
            </a:r>
            <a:r>
              <a:rPr lang="hu-HU" sz="1600" dirty="0" err="1" smtClean="0"/>
              <a:t>push</a:t>
            </a:r>
            <a:r>
              <a:rPr lang="hu-HU" sz="1600" dirty="0" smtClean="0"/>
              <a:t> </a:t>
            </a:r>
            <a:r>
              <a:rPr lang="hu-HU" sz="1600" dirty="0" err="1" smtClean="0"/>
              <a:t>data</a:t>
            </a:r>
            <a:r>
              <a:rPr lang="hu-HU" sz="1600" dirty="0" smtClean="0"/>
              <a:t> </a:t>
            </a:r>
            <a:r>
              <a:rPr lang="hu-HU" sz="1600" dirty="0" err="1" smtClean="0"/>
              <a:t>to</a:t>
            </a:r>
            <a:r>
              <a:rPr lang="hu-HU" sz="1600" dirty="0" smtClean="0"/>
              <a:t> </a:t>
            </a:r>
            <a:r>
              <a:rPr lang="hu-HU" sz="1600" dirty="0" err="1" smtClean="0"/>
              <a:t>the</a:t>
            </a:r>
            <a:r>
              <a:rPr lang="hu-HU" sz="1600" dirty="0" smtClean="0"/>
              <a:t> </a:t>
            </a:r>
            <a:r>
              <a:rPr lang="hu-HU" sz="1600" dirty="0" err="1" smtClean="0"/>
              <a:t>client</a:t>
            </a:r>
            <a:r>
              <a:rPr lang="hu-HU" sz="1600" dirty="0" smtClean="0"/>
              <a:t> </a:t>
            </a:r>
            <a:r>
              <a:rPr lang="hu-HU" sz="1600" dirty="0" err="1" smtClean="0"/>
              <a:t>in</a:t>
            </a:r>
            <a:r>
              <a:rPr lang="hu-HU" sz="1600" dirty="0" smtClean="0"/>
              <a:t> </a:t>
            </a:r>
            <a:r>
              <a:rPr lang="hu-HU" sz="1600" dirty="0" err="1" smtClean="0"/>
              <a:t>notifications</a:t>
            </a:r>
            <a:endParaRPr lang="hu-HU" sz="1600" dirty="0"/>
          </a:p>
          <a:p>
            <a:pPr lvl="2"/>
            <a:endParaRPr lang="fi-FI" sz="1600" dirty="0"/>
          </a:p>
          <a:p>
            <a:pPr lvl="1"/>
            <a:r>
              <a:rPr lang="fi-FI" sz="1600" dirty="0"/>
              <a:t>Data is stored in attributes</a:t>
            </a:r>
          </a:p>
          <a:p>
            <a:pPr lvl="2"/>
            <a:r>
              <a:rPr lang="fi-FI" sz="1600" dirty="0"/>
              <a:t>From 0 up to 64kB</a:t>
            </a:r>
          </a:p>
          <a:p>
            <a:pPr lvl="2"/>
            <a:r>
              <a:rPr lang="fi-FI" sz="1600" dirty="0"/>
              <a:t>Can be fixed or variable lengt</a:t>
            </a:r>
            <a:r>
              <a:rPr lang="hu-HU" sz="1600" dirty="0"/>
              <a:t>h</a:t>
            </a:r>
          </a:p>
          <a:p>
            <a:pPr lvl="2"/>
            <a:endParaRPr lang="fi-FI" sz="1600" dirty="0"/>
          </a:p>
          <a:p>
            <a:pPr lvl="1"/>
            <a:r>
              <a:rPr lang="fi-FI" sz="1600" dirty="0"/>
              <a:t>Data can be accessed with the following operations</a:t>
            </a:r>
          </a:p>
          <a:p>
            <a:pPr lvl="2"/>
            <a:r>
              <a:rPr lang="fi-FI" sz="1600" dirty="0"/>
              <a:t>Read	- reads data upto </a:t>
            </a:r>
            <a:r>
              <a:rPr lang="hu-HU" sz="1600" dirty="0"/>
              <a:t>MTU</a:t>
            </a:r>
            <a:endParaRPr lang="fi-FI" sz="1600" dirty="0"/>
          </a:p>
          <a:p>
            <a:pPr lvl="2"/>
            <a:r>
              <a:rPr lang="fi-FI" sz="1600" dirty="0"/>
              <a:t>Read long	- reads longer than </a:t>
            </a:r>
            <a:r>
              <a:rPr lang="hu-HU" sz="1600" dirty="0"/>
              <a:t>MTU</a:t>
            </a:r>
            <a:endParaRPr lang="fi-FI" sz="1600" dirty="0"/>
          </a:p>
          <a:p>
            <a:pPr lvl="2"/>
            <a:r>
              <a:rPr lang="fi-FI" sz="1600" dirty="0"/>
              <a:t>Write 	- writes data up to </a:t>
            </a:r>
            <a:r>
              <a:rPr lang="hu-HU" sz="1600" dirty="0"/>
              <a:t>MTU</a:t>
            </a:r>
            <a:endParaRPr lang="fi-FI" sz="1600" dirty="0"/>
          </a:p>
          <a:p>
            <a:pPr lvl="2"/>
            <a:r>
              <a:rPr lang="fi-FI" sz="1600" dirty="0"/>
              <a:t>Write</a:t>
            </a:r>
            <a:r>
              <a:rPr lang="hu-HU" sz="1600" dirty="0"/>
              <a:t> </a:t>
            </a:r>
            <a:r>
              <a:rPr lang="hu-HU" sz="1600" dirty="0" err="1"/>
              <a:t>without</a:t>
            </a:r>
            <a:r>
              <a:rPr lang="hu-HU" sz="1600" dirty="0"/>
              <a:t> </a:t>
            </a:r>
            <a:r>
              <a:rPr lang="hu-HU" sz="1600" dirty="0" err="1"/>
              <a:t>response</a:t>
            </a:r>
            <a:r>
              <a:rPr lang="hu-HU" sz="1600" dirty="0"/>
              <a:t> </a:t>
            </a:r>
            <a:r>
              <a:rPr lang="fi-FI" sz="1600" dirty="0"/>
              <a:t>- Just like write, but no ACK</a:t>
            </a:r>
          </a:p>
          <a:p>
            <a:pPr lvl="2"/>
            <a:r>
              <a:rPr lang="fi-FI" sz="1600" dirty="0"/>
              <a:t>Indicate 	- server </a:t>
            </a:r>
            <a:r>
              <a:rPr lang="hu-HU" sz="1600" dirty="0" err="1"/>
              <a:t>notifies</a:t>
            </a:r>
            <a:r>
              <a:rPr lang="fi-FI" sz="1600" dirty="0"/>
              <a:t> the data has changed</a:t>
            </a:r>
            <a:r>
              <a:rPr lang="hu-HU" sz="1600" dirty="0"/>
              <a:t>, </a:t>
            </a:r>
            <a:r>
              <a:rPr lang="hu-HU" sz="1600" dirty="0" err="1"/>
              <a:t>needs</a:t>
            </a:r>
            <a:r>
              <a:rPr lang="hu-HU" sz="1600" dirty="0"/>
              <a:t> ACK</a:t>
            </a:r>
            <a:endParaRPr lang="fi-FI" sz="1600" dirty="0"/>
          </a:p>
          <a:p>
            <a:pPr lvl="2"/>
            <a:r>
              <a:rPr lang="fi-FI" sz="1600" dirty="0"/>
              <a:t>Notify	- server notifies the data has changed</a:t>
            </a:r>
            <a:r>
              <a:rPr lang="hu-HU" sz="1600" dirty="0"/>
              <a:t>, no ACK</a:t>
            </a:r>
            <a:endParaRPr lang="fi-FI" sz="1600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653" y="1384482"/>
            <a:ext cx="3995448" cy="8525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653" y="2424071"/>
            <a:ext cx="3997457" cy="75111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653" y="3362242"/>
            <a:ext cx="3997457" cy="7511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653" y="4300413"/>
            <a:ext cx="4034072" cy="75799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653" y="5245464"/>
            <a:ext cx="4041773" cy="7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99631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190" y="1063749"/>
            <a:ext cx="8552675" cy="35802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The GATT </a:t>
            </a:r>
            <a:r>
              <a:rPr lang="hu-HU" dirty="0" err="1" smtClean="0"/>
              <a:t>database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>
          <a:xfrm>
            <a:off x="6324600" y="4793381"/>
            <a:ext cx="5175250" cy="1378819"/>
          </a:xfrm>
        </p:spPr>
        <p:txBody>
          <a:bodyPr/>
          <a:lstStyle/>
          <a:p>
            <a:pPr lvl="1"/>
            <a:r>
              <a:rPr lang="fi-FI" b="1" dirty="0"/>
              <a:t>Characteristic </a:t>
            </a:r>
            <a:r>
              <a:rPr lang="fi-FI" b="1" dirty="0" smtClean="0"/>
              <a:t>properties</a:t>
            </a:r>
            <a:r>
              <a:rPr lang="hu-HU" b="1" dirty="0" smtClean="0"/>
              <a:t> (</a:t>
            </a:r>
            <a:r>
              <a:rPr lang="hu-HU" b="1" dirty="0" err="1"/>
              <a:t>D</a:t>
            </a:r>
            <a:r>
              <a:rPr lang="hu-HU" b="1" dirty="0" err="1" smtClean="0"/>
              <a:t>eclaration</a:t>
            </a:r>
            <a:r>
              <a:rPr lang="hu-HU" b="1" dirty="0" smtClean="0"/>
              <a:t>)</a:t>
            </a:r>
            <a:endParaRPr lang="fi-FI" b="1" dirty="0"/>
          </a:p>
          <a:p>
            <a:pPr lvl="2"/>
            <a:r>
              <a:rPr lang="fi-FI" sz="1400" dirty="0"/>
              <a:t>Tell which operations can be used to access the data </a:t>
            </a:r>
            <a:br>
              <a:rPr lang="fi-FI" sz="1400" dirty="0"/>
            </a:br>
            <a:r>
              <a:rPr lang="fi-FI" sz="1400" dirty="0"/>
              <a:t>(Read, Write, Notify etc.)</a:t>
            </a:r>
          </a:p>
          <a:p>
            <a:pPr lvl="2"/>
            <a:r>
              <a:rPr lang="fi-FI" sz="1400" dirty="0"/>
              <a:t>Tell which security means must be used to access the data </a:t>
            </a:r>
            <a:br>
              <a:rPr lang="fi-FI" sz="1400" dirty="0"/>
            </a:br>
            <a:r>
              <a:rPr lang="fi-FI" sz="1400" dirty="0"/>
              <a:t>(bonding, encryption etc.)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8"/>
          </p:nvPr>
        </p:nvSpPr>
        <p:spPr>
          <a:xfrm>
            <a:off x="679450" y="2671170"/>
            <a:ext cx="5181600" cy="35010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1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GATT : </a:t>
            </a:r>
            <a:r>
              <a:rPr lang="hu-HU" sz="1400" b="1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Generic</a:t>
            </a:r>
            <a:r>
              <a:rPr lang="hu-HU" sz="1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hu-HU" sz="1400" b="1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ATTribute</a:t>
            </a:r>
            <a:r>
              <a:rPr lang="hu-HU" sz="1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hu-HU" sz="1400" b="1" dirty="0" err="1"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hu-HU" sz="1400" b="1" dirty="0" err="1" smtClean="0">
                <a:ea typeface="Verdana" panose="020B0604030504040204" pitchFamily="34" charset="0"/>
                <a:cs typeface="Verdana" panose="020B0604030504040204" pitchFamily="34" charset="0"/>
              </a:rPr>
              <a:t>rotocol</a:t>
            </a:r>
            <a:endParaRPr lang="hu-HU" sz="1400" b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fi-FI" sz="1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Data </a:t>
            </a:r>
            <a:r>
              <a:rPr lang="fi-FI" sz="1400" b="1" dirty="0">
                <a:ea typeface="Verdana" panose="020B0604030504040204" pitchFamily="34" charset="0"/>
                <a:cs typeface="Verdana" panose="020B0604030504040204" pitchFamily="34" charset="0"/>
              </a:rPr>
              <a:t>is organized and described with the GATT database</a:t>
            </a:r>
            <a:endParaRPr lang="fi-FI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fi-FI" b="1" dirty="0">
                <a:ea typeface="Verdana" panose="020B0604030504040204" pitchFamily="34" charset="0"/>
                <a:cs typeface="Verdana" panose="020B0604030504040204" pitchFamily="34" charset="0"/>
              </a:rPr>
              <a:t>Service</a:t>
            </a:r>
            <a:r>
              <a:rPr lang="fi-FI" dirty="0">
                <a:ea typeface="Verdana" panose="020B0604030504040204" pitchFamily="34" charset="0"/>
                <a:cs typeface="Verdana" panose="020B0604030504040204" pitchFamily="34" charset="0"/>
              </a:rPr>
              <a:t> – Describes a set of data like Health Thermometer</a:t>
            </a:r>
          </a:p>
          <a:p>
            <a:pPr lvl="2"/>
            <a:r>
              <a:rPr lang="fi-FI" sz="1400" dirty="0">
                <a:ea typeface="Verdana" panose="020B0604030504040204" pitchFamily="34" charset="0"/>
                <a:cs typeface="Verdana" panose="020B0604030504040204" pitchFamily="34" charset="0"/>
              </a:rPr>
              <a:t>Bluetooth SIG standardized services identified by unique 16-bit UUIDs</a:t>
            </a:r>
          </a:p>
          <a:p>
            <a:pPr lvl="2"/>
            <a:r>
              <a:rPr lang="fi-FI" sz="1400" dirty="0">
                <a:ea typeface="Verdana" panose="020B0604030504040204" pitchFamily="34" charset="0"/>
                <a:cs typeface="Verdana" panose="020B0604030504040204" pitchFamily="34" charset="0"/>
              </a:rPr>
              <a:t>Vendor specifc services identified by 128-bit UUIDs</a:t>
            </a:r>
          </a:p>
          <a:p>
            <a:pPr lvl="2"/>
            <a:r>
              <a:rPr lang="fi-FI" sz="1400" dirty="0">
                <a:ea typeface="Verdana" panose="020B0604030504040204" pitchFamily="34" charset="0"/>
                <a:cs typeface="Verdana" panose="020B0604030504040204" pitchFamily="34" charset="0"/>
              </a:rPr>
              <a:t>Services contain one or more characteristics</a:t>
            </a:r>
          </a:p>
          <a:p>
            <a:pPr lvl="1"/>
            <a:r>
              <a:rPr lang="fi-FI" b="1" dirty="0">
                <a:ea typeface="Verdana" panose="020B0604030504040204" pitchFamily="34" charset="0"/>
                <a:cs typeface="Verdana" panose="020B0604030504040204" pitchFamily="34" charset="0"/>
              </a:rPr>
              <a:t>Characteristic</a:t>
            </a:r>
            <a:r>
              <a:rPr lang="fi-FI" dirty="0">
                <a:ea typeface="Verdana" panose="020B0604030504040204" pitchFamily="34" charset="0"/>
                <a:cs typeface="Verdana" panose="020B0604030504040204" pitchFamily="34" charset="0"/>
              </a:rPr>
              <a:t> – Describes data within a service</a:t>
            </a:r>
          </a:p>
          <a:p>
            <a:pPr lvl="2"/>
            <a:r>
              <a:rPr lang="fi-FI" sz="1400" dirty="0">
                <a:ea typeface="Verdana" panose="020B0604030504040204" pitchFamily="34" charset="0"/>
                <a:cs typeface="Verdana" panose="020B0604030504040204" pitchFamily="34" charset="0"/>
              </a:rPr>
              <a:t>Describe data like Temperature Measurement</a:t>
            </a:r>
          </a:p>
          <a:p>
            <a:pPr lvl="2"/>
            <a:r>
              <a:rPr lang="fi-FI" sz="1400" dirty="0">
                <a:ea typeface="Verdana" panose="020B0604030504040204" pitchFamily="34" charset="0"/>
                <a:cs typeface="Verdana" panose="020B0604030504040204" pitchFamily="34" charset="0"/>
              </a:rPr>
              <a:t>Standardized characteristics identified by unique 16-bit UUIDs</a:t>
            </a:r>
          </a:p>
          <a:p>
            <a:pPr lvl="2"/>
            <a:r>
              <a:rPr lang="fi-FI" sz="1400" dirty="0">
                <a:ea typeface="Verdana" panose="020B0604030504040204" pitchFamily="34" charset="0"/>
                <a:cs typeface="Verdana" panose="020B0604030504040204" pitchFamily="34" charset="0"/>
              </a:rPr>
              <a:t>Vendor specific characteristics identified by 128-bit UUIDs</a:t>
            </a:r>
          </a:p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598200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Service </a:t>
            </a:r>
            <a:r>
              <a:rPr lang="hu-HU" dirty="0" err="1"/>
              <a:t>Discovery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6465456" y="989391"/>
            <a:ext cx="4904508" cy="534838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sz="1800" b="1" dirty="0">
                <a:solidFill>
                  <a:schemeClr val="tx1">
                    <a:lumMod val="50000"/>
                  </a:schemeClr>
                </a:solidFill>
              </a:rPr>
              <a:t>UUID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defines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only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the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b="1" dirty="0" err="1" smtClean="0">
                <a:solidFill>
                  <a:schemeClr val="tx1">
                    <a:lumMod val="50000"/>
                  </a:schemeClr>
                </a:solidFill>
              </a:rPr>
              <a:t>type</a:t>
            </a:r>
            <a:r>
              <a:rPr lang="hu-HU" sz="1800" b="1" dirty="0" smtClean="0">
                <a:solidFill>
                  <a:schemeClr val="tx1">
                    <a:lumMod val="50000"/>
                  </a:schemeClr>
                </a:solidFill>
              </a:rPr>
              <a:t>/</a:t>
            </a:r>
            <a:r>
              <a:rPr lang="hu-HU" sz="1800" b="1" dirty="0" err="1" smtClean="0">
                <a:solidFill>
                  <a:schemeClr val="tx1">
                    <a:lumMod val="50000"/>
                  </a:schemeClr>
                </a:solidFill>
              </a:rPr>
              <a:t>format</a:t>
            </a:r>
            <a:r>
              <a:rPr lang="hu-HU" sz="18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of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the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service/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characteristic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/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descriptor</a:t>
            </a:r>
            <a:endParaRPr lang="hu-HU" sz="18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There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can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be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multiple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service/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characteristic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/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descriptor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with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the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same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UUID</a:t>
            </a:r>
          </a:p>
          <a:p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To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b="1" dirty="0" err="1">
                <a:solidFill>
                  <a:schemeClr val="tx1">
                    <a:lumMod val="50000"/>
                  </a:schemeClr>
                </a:solidFill>
              </a:rPr>
              <a:t>refer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to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a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specific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service/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characteristic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/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descriptor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b="1" dirty="0" err="1">
                <a:solidFill>
                  <a:schemeClr val="tx1">
                    <a:lumMod val="50000"/>
                  </a:schemeClr>
                </a:solidFill>
              </a:rPr>
              <a:t>handles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are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used</a:t>
            </a:r>
            <a:endParaRPr lang="hu-HU" sz="18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Handles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have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to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be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queried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first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from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the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server – Service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Discovery</a:t>
            </a:r>
            <a:endParaRPr lang="hu-HU" sz="1800" dirty="0">
              <a:solidFill>
                <a:schemeClr val="tx1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Discover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service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handles</a:t>
            </a:r>
            <a:endParaRPr lang="hu-HU" sz="1800" dirty="0">
              <a:solidFill>
                <a:schemeClr val="tx1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Discover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charateristic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handles</a:t>
            </a:r>
            <a:endParaRPr lang="hu-HU" sz="1800" dirty="0">
              <a:solidFill>
                <a:schemeClr val="tx1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Discover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descriptor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handles</a:t>
            </a:r>
            <a:endParaRPr lang="hu-HU" sz="18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These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handles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can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be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used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when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reading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/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writing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to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the</a:t>
            </a:r>
            <a:r>
              <a:rPr lang="hu-H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hu-HU" sz="1800" dirty="0" err="1">
                <a:solidFill>
                  <a:schemeClr val="tx1">
                    <a:lumMod val="50000"/>
                  </a:schemeClr>
                </a:solidFill>
              </a:rPr>
              <a:t>database</a:t>
            </a:r>
            <a:endParaRPr lang="hu-HU" sz="180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221884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Service </a:t>
            </a:r>
            <a:r>
              <a:rPr lang="hu-HU" dirty="0" err="1"/>
              <a:t>Discovery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lvl="1"/>
            <a:r>
              <a:rPr lang="hu-HU" sz="1800" dirty="0" smtClean="0"/>
              <a:t>Server </a:t>
            </a:r>
            <a:r>
              <a:rPr lang="hu-HU" sz="1800" dirty="0" err="1"/>
              <a:t>Configuration</a:t>
            </a:r>
            <a:endParaRPr lang="hu-HU" sz="1800" dirty="0"/>
          </a:p>
          <a:p>
            <a:pPr lvl="2"/>
            <a:r>
              <a:rPr lang="hu-HU" sz="1800" dirty="0"/>
              <a:t>Exchange MTU</a:t>
            </a:r>
          </a:p>
          <a:p>
            <a:pPr lvl="2"/>
            <a:endParaRPr lang="hu-HU" sz="1800" dirty="0"/>
          </a:p>
          <a:p>
            <a:pPr lvl="2"/>
            <a:endParaRPr lang="hu-HU" sz="1800" dirty="0" smtClean="0"/>
          </a:p>
          <a:p>
            <a:pPr lvl="2"/>
            <a:endParaRPr lang="hu-HU" sz="1800" dirty="0"/>
          </a:p>
          <a:p>
            <a:pPr lvl="2"/>
            <a:endParaRPr lang="hu-HU" sz="1800" dirty="0"/>
          </a:p>
          <a:p>
            <a:pPr lvl="1"/>
            <a:r>
              <a:rPr lang="hu-HU" sz="1800" dirty="0" err="1"/>
              <a:t>Primary</a:t>
            </a:r>
            <a:r>
              <a:rPr lang="hu-HU" sz="1800" dirty="0"/>
              <a:t> Service </a:t>
            </a:r>
            <a:r>
              <a:rPr lang="hu-HU" sz="1800" dirty="0" err="1"/>
              <a:t>Discovery</a:t>
            </a:r>
            <a:endParaRPr lang="hu-HU" sz="1800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u-HU" sz="1800" dirty="0" err="1"/>
              <a:t>Characteristic</a:t>
            </a:r>
            <a:r>
              <a:rPr lang="hu-HU" sz="1800" dirty="0"/>
              <a:t> </a:t>
            </a:r>
            <a:r>
              <a:rPr lang="hu-HU" sz="1800" dirty="0" err="1" smtClean="0"/>
              <a:t>discovery</a:t>
            </a:r>
            <a:endParaRPr lang="hu-HU" sz="1800" dirty="0" smtClean="0"/>
          </a:p>
          <a:p>
            <a:endParaRPr lang="hu-HU" sz="1800" dirty="0"/>
          </a:p>
          <a:p>
            <a:endParaRPr lang="hu-HU" sz="1800" dirty="0" smtClean="0"/>
          </a:p>
          <a:p>
            <a:endParaRPr lang="hu-HU" sz="1800" dirty="0"/>
          </a:p>
          <a:p>
            <a:endParaRPr lang="hu-HU" sz="1800" dirty="0"/>
          </a:p>
          <a:p>
            <a:endParaRPr lang="hu-HU" sz="1800" dirty="0" smtClean="0"/>
          </a:p>
          <a:p>
            <a:r>
              <a:rPr lang="hu-HU" sz="1800" dirty="0" err="1" smtClean="0"/>
              <a:t>Characteristic</a:t>
            </a:r>
            <a:r>
              <a:rPr lang="hu-HU" sz="1800" dirty="0" smtClean="0"/>
              <a:t> </a:t>
            </a:r>
            <a:r>
              <a:rPr lang="hu-HU" sz="1800" dirty="0" err="1"/>
              <a:t>descriptor</a:t>
            </a:r>
            <a:r>
              <a:rPr lang="hu-HU" sz="1800" dirty="0"/>
              <a:t> </a:t>
            </a:r>
            <a:r>
              <a:rPr lang="hu-HU" sz="1800" dirty="0" err="1"/>
              <a:t>discovery</a:t>
            </a:r>
            <a:endParaRPr lang="hu-HU" sz="1800" dirty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267" y="2117554"/>
            <a:ext cx="3626316" cy="10990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775" y="3768750"/>
            <a:ext cx="2885300" cy="24034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368" y="1723657"/>
            <a:ext cx="3229110" cy="18868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8409" y="4357419"/>
            <a:ext cx="3118305" cy="162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5783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Attribute</a:t>
            </a:r>
            <a:r>
              <a:rPr lang="hu-HU" dirty="0" smtClean="0"/>
              <a:t> </a:t>
            </a:r>
            <a:r>
              <a:rPr lang="hu-HU" dirty="0" err="1" smtClean="0"/>
              <a:t>Protocol</a:t>
            </a:r>
            <a:r>
              <a:rPr lang="hu-HU" dirty="0" smtClean="0"/>
              <a:t> </a:t>
            </a:r>
            <a:r>
              <a:rPr lang="hu-HU" dirty="0" err="1" smtClean="0"/>
              <a:t>Methods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679450" y="1371600"/>
            <a:ext cx="10707236" cy="4572000"/>
          </a:xfrm>
        </p:spPr>
        <p:txBody>
          <a:bodyPr>
            <a:normAutofit/>
          </a:bodyPr>
          <a:lstStyle/>
          <a:p>
            <a:pPr lvl="1"/>
            <a:r>
              <a:rPr lang="hu-HU" sz="2000" dirty="0" err="1"/>
              <a:t>Reading</a:t>
            </a:r>
            <a:r>
              <a:rPr lang="hu-HU" sz="2000" dirty="0"/>
              <a:t> </a:t>
            </a:r>
            <a:r>
              <a:rPr lang="hu-HU" sz="2000" dirty="0" err="1"/>
              <a:t>Attributes</a:t>
            </a:r>
            <a:endParaRPr lang="hu-HU" sz="2000" dirty="0"/>
          </a:p>
          <a:p>
            <a:pPr lvl="2"/>
            <a:r>
              <a:rPr lang="hu-HU" sz="1800" dirty="0"/>
              <a:t>Read </a:t>
            </a:r>
            <a:r>
              <a:rPr lang="hu-HU" sz="1800" dirty="0" err="1"/>
              <a:t>by</a:t>
            </a:r>
            <a:r>
              <a:rPr lang="hu-HU" sz="1800" dirty="0"/>
              <a:t> </a:t>
            </a:r>
            <a:r>
              <a:rPr lang="hu-HU" sz="1800" dirty="0" err="1"/>
              <a:t>Type</a:t>
            </a:r>
            <a:r>
              <a:rPr lang="hu-HU" sz="1800" dirty="0"/>
              <a:t> </a:t>
            </a:r>
            <a:r>
              <a:rPr lang="hu-HU" sz="1800" dirty="0" err="1"/>
              <a:t>Rq</a:t>
            </a:r>
            <a:r>
              <a:rPr lang="hu-HU" sz="1800" dirty="0"/>
              <a:t>/</a:t>
            </a:r>
            <a:r>
              <a:rPr lang="hu-HU" sz="1800" dirty="0" err="1"/>
              <a:t>Rsp</a:t>
            </a:r>
            <a:endParaRPr lang="hu-HU" sz="1800" dirty="0"/>
          </a:p>
          <a:p>
            <a:pPr lvl="3"/>
            <a:r>
              <a:rPr lang="hu-HU" sz="1800" dirty="0" err="1"/>
              <a:t>Get</a:t>
            </a:r>
            <a:r>
              <a:rPr lang="hu-HU" sz="1800" dirty="0"/>
              <a:t> </a:t>
            </a:r>
            <a:r>
              <a:rPr lang="hu-HU" sz="1800" dirty="0" err="1"/>
              <a:t>attribute</a:t>
            </a:r>
            <a:r>
              <a:rPr lang="hu-HU" sz="1800" dirty="0"/>
              <a:t> </a:t>
            </a:r>
            <a:r>
              <a:rPr lang="hu-HU" sz="1800" dirty="0" err="1"/>
              <a:t>Value</a:t>
            </a:r>
            <a:r>
              <a:rPr lang="hu-HU" sz="1800" dirty="0"/>
              <a:t> </a:t>
            </a:r>
            <a:r>
              <a:rPr lang="hu-HU" sz="1800" dirty="0" err="1"/>
              <a:t>by</a:t>
            </a:r>
            <a:r>
              <a:rPr lang="hu-HU" sz="1800" dirty="0"/>
              <a:t> </a:t>
            </a:r>
            <a:r>
              <a:rPr lang="hu-HU" sz="1800" dirty="0" err="1"/>
              <a:t>Type</a:t>
            </a:r>
            <a:r>
              <a:rPr lang="hu-HU" sz="1800" dirty="0"/>
              <a:t> (</a:t>
            </a:r>
            <a:r>
              <a:rPr lang="hu-HU" sz="1800" dirty="0" err="1"/>
              <a:t>Handle</a:t>
            </a:r>
            <a:r>
              <a:rPr lang="hu-HU" sz="1800" dirty="0"/>
              <a:t> </a:t>
            </a:r>
            <a:r>
              <a:rPr lang="hu-HU" sz="1800" dirty="0" err="1"/>
              <a:t>not</a:t>
            </a:r>
            <a:r>
              <a:rPr lang="hu-HU" sz="1800" dirty="0"/>
              <a:t> </a:t>
            </a:r>
            <a:r>
              <a:rPr lang="hu-HU" sz="1800" dirty="0" err="1"/>
              <a:t>known</a:t>
            </a:r>
            <a:r>
              <a:rPr lang="hu-HU" sz="1800" dirty="0"/>
              <a:t>)</a:t>
            </a:r>
          </a:p>
          <a:p>
            <a:pPr lvl="3"/>
            <a:r>
              <a:rPr lang="hu-HU" sz="1800" dirty="0" err="1"/>
              <a:t>Result</a:t>
            </a:r>
            <a:r>
              <a:rPr lang="hu-HU" sz="1800" dirty="0"/>
              <a:t>: List of </a:t>
            </a:r>
            <a:r>
              <a:rPr lang="hu-HU" sz="1800" dirty="0" err="1"/>
              <a:t>Handle-Value</a:t>
            </a:r>
            <a:r>
              <a:rPr lang="hu-HU" sz="1800" dirty="0"/>
              <a:t> </a:t>
            </a:r>
            <a:r>
              <a:rPr lang="hu-HU" sz="1800" dirty="0" err="1"/>
              <a:t>pairs</a:t>
            </a:r>
            <a:r>
              <a:rPr lang="hu-HU" sz="1800" dirty="0"/>
              <a:t> (</a:t>
            </a:r>
            <a:r>
              <a:rPr lang="hu-HU" sz="1800" dirty="0" err="1"/>
              <a:t>ordered</a:t>
            </a:r>
            <a:r>
              <a:rPr lang="hu-HU" sz="1800" dirty="0"/>
              <a:t> </a:t>
            </a:r>
            <a:r>
              <a:rPr lang="hu-HU" sz="1800" dirty="0" err="1"/>
              <a:t>by</a:t>
            </a:r>
            <a:r>
              <a:rPr lang="hu-HU" sz="1800" dirty="0"/>
              <a:t> </a:t>
            </a:r>
            <a:r>
              <a:rPr lang="hu-HU" sz="1800" dirty="0" err="1"/>
              <a:t>Handle</a:t>
            </a:r>
            <a:r>
              <a:rPr lang="hu-HU" sz="1800" dirty="0"/>
              <a:t>)</a:t>
            </a:r>
          </a:p>
          <a:p>
            <a:pPr lvl="3"/>
            <a:r>
              <a:rPr lang="hu-HU" sz="1800" dirty="0" err="1"/>
              <a:t>Not</a:t>
            </a:r>
            <a:r>
              <a:rPr lang="hu-HU" sz="1800" dirty="0"/>
              <a:t> </a:t>
            </a:r>
            <a:r>
              <a:rPr lang="hu-HU" sz="1800" dirty="0" err="1"/>
              <a:t>found</a:t>
            </a:r>
            <a:r>
              <a:rPr lang="hu-HU" sz="1800" dirty="0"/>
              <a:t>/</a:t>
            </a:r>
            <a:r>
              <a:rPr lang="hu-HU" sz="1800" dirty="0" err="1"/>
              <a:t>Authentication</a:t>
            </a:r>
            <a:r>
              <a:rPr lang="hu-HU" sz="1800" dirty="0"/>
              <a:t> </a:t>
            </a:r>
            <a:r>
              <a:rPr lang="hu-HU" sz="1800" dirty="0" err="1"/>
              <a:t>Error</a:t>
            </a:r>
            <a:r>
              <a:rPr lang="hu-HU" sz="1800" dirty="0"/>
              <a:t> -&gt; </a:t>
            </a:r>
            <a:r>
              <a:rPr lang="hu-HU" sz="1800" dirty="0" err="1"/>
              <a:t>Error</a:t>
            </a:r>
            <a:r>
              <a:rPr lang="hu-HU" sz="1800" dirty="0"/>
              <a:t> </a:t>
            </a:r>
            <a:r>
              <a:rPr lang="hu-HU" sz="1800" dirty="0" err="1"/>
              <a:t>Response</a:t>
            </a:r>
            <a:endParaRPr lang="hu-HU" sz="1800" dirty="0"/>
          </a:p>
          <a:p>
            <a:pPr marL="365760" lvl="2" indent="0">
              <a:buNone/>
            </a:pPr>
            <a:endParaRPr lang="hu-HU" sz="2000" dirty="0"/>
          </a:p>
          <a:p>
            <a:pPr lvl="2"/>
            <a:endParaRPr lang="hu-HU" sz="2000" dirty="0" smtClean="0"/>
          </a:p>
          <a:p>
            <a:pPr lvl="2"/>
            <a:endParaRPr lang="hu-HU" sz="2000" dirty="0"/>
          </a:p>
          <a:p>
            <a:pPr lvl="2"/>
            <a:r>
              <a:rPr lang="hu-HU" sz="1800" dirty="0"/>
              <a:t>Read </a:t>
            </a:r>
            <a:r>
              <a:rPr lang="hu-HU" sz="1800" dirty="0" err="1" smtClean="0"/>
              <a:t>Req</a:t>
            </a:r>
            <a:r>
              <a:rPr lang="hu-HU" sz="1800" dirty="0" smtClean="0"/>
              <a:t>/</a:t>
            </a:r>
            <a:r>
              <a:rPr lang="hu-HU" sz="1800" dirty="0" err="1" smtClean="0"/>
              <a:t>Rsp</a:t>
            </a:r>
            <a:endParaRPr lang="hu-HU" sz="1800" dirty="0"/>
          </a:p>
          <a:p>
            <a:pPr lvl="3"/>
            <a:r>
              <a:rPr lang="hu-HU" sz="1800" dirty="0" err="1"/>
              <a:t>Regular</a:t>
            </a:r>
            <a:r>
              <a:rPr lang="hu-HU" sz="1800" dirty="0"/>
              <a:t> Read </a:t>
            </a:r>
            <a:r>
              <a:rPr lang="hu-HU" sz="1800" dirty="0" err="1"/>
              <a:t>by</a:t>
            </a:r>
            <a:r>
              <a:rPr lang="hu-HU" sz="1800" dirty="0"/>
              <a:t> </a:t>
            </a:r>
            <a:r>
              <a:rPr lang="hu-HU" sz="1800" dirty="0" err="1"/>
              <a:t>Handle</a:t>
            </a:r>
            <a:endParaRPr lang="hu-HU" sz="1800" dirty="0"/>
          </a:p>
          <a:p>
            <a:pPr lvl="3"/>
            <a:r>
              <a:rPr lang="hu-HU" sz="1800" dirty="0" err="1"/>
              <a:t>Mandatory</a:t>
            </a:r>
            <a:endParaRPr lang="hu-HU" sz="1800" dirty="0"/>
          </a:p>
          <a:p>
            <a:pPr lvl="3"/>
            <a:endParaRPr lang="hu-HU" dirty="0"/>
          </a:p>
          <a:p>
            <a:pPr lvl="2"/>
            <a:endParaRPr lang="hu-HU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22181"/>
              </p:ext>
            </p:extLst>
          </p:nvPr>
        </p:nvGraphicFramePr>
        <p:xfrm>
          <a:off x="1547376" y="3239829"/>
          <a:ext cx="612918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0702"/>
                <a:gridCol w="1518522"/>
                <a:gridCol w="1386813"/>
                <a:gridCol w="1673147"/>
              </a:tblGrid>
              <a:tr h="508148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OpCode = 0x08</a:t>
                      </a:r>
                    </a:p>
                    <a:p>
                      <a:pPr algn="ctr"/>
                      <a:r>
                        <a:rPr lang="hu-HU" sz="1400" dirty="0" smtClean="0"/>
                        <a:t>(1B)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Starting Handle</a:t>
                      </a:r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Ending Handle</a:t>
                      </a:r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Attribute Type</a:t>
                      </a:r>
                    </a:p>
                    <a:p>
                      <a:pPr algn="ctr"/>
                      <a:r>
                        <a:rPr lang="hu-HU" sz="1400" dirty="0" smtClean="0"/>
                        <a:t>(2B/16B)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578197"/>
              </p:ext>
            </p:extLst>
          </p:nvPr>
        </p:nvGraphicFramePr>
        <p:xfrm>
          <a:off x="6299120" y="3828662"/>
          <a:ext cx="4957932" cy="521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559"/>
                <a:gridCol w="1011250"/>
                <a:gridCol w="2061123"/>
              </a:tblGrid>
              <a:tr h="521822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OpCode = 0x09</a:t>
                      </a:r>
                    </a:p>
                    <a:p>
                      <a:pPr algn="ctr"/>
                      <a:r>
                        <a:rPr lang="hu-HU" sz="1400" dirty="0" smtClean="0"/>
                        <a:t>(1B)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Length</a:t>
                      </a:r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Attribute Data List</a:t>
                      </a:r>
                    </a:p>
                    <a:p>
                      <a:pPr algn="ctr"/>
                      <a:r>
                        <a:rPr lang="hu-HU" sz="1400" dirty="0" smtClean="0"/>
                        <a:t>(2..ATT_MTU-2 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Left-Right Arrow 9"/>
          <p:cNvSpPr/>
          <p:nvPr/>
        </p:nvSpPr>
        <p:spPr>
          <a:xfrm>
            <a:off x="5970347" y="3974687"/>
            <a:ext cx="267128" cy="174661"/>
          </a:xfrm>
          <a:prstGeom prst="left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468040"/>
              </p:ext>
            </p:extLst>
          </p:nvPr>
        </p:nvGraphicFramePr>
        <p:xfrm>
          <a:off x="5754590" y="4644196"/>
          <a:ext cx="2125689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597"/>
                <a:gridCol w="1315092"/>
              </a:tblGrid>
              <a:tr h="515008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Handle</a:t>
                      </a:r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Value</a:t>
                      </a:r>
                    </a:p>
                    <a:p>
                      <a:pPr algn="ctr"/>
                      <a:r>
                        <a:rPr lang="hu-HU" sz="1400" dirty="0" smtClean="0"/>
                        <a:t>(Length-2 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372548"/>
              </p:ext>
            </p:extLst>
          </p:nvPr>
        </p:nvGraphicFramePr>
        <p:xfrm>
          <a:off x="8032679" y="4644196"/>
          <a:ext cx="2125689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597"/>
                <a:gridCol w="1315092"/>
              </a:tblGrid>
              <a:tr h="515008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Handle</a:t>
                      </a:r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Value</a:t>
                      </a:r>
                    </a:p>
                    <a:p>
                      <a:pPr algn="ctr"/>
                      <a:r>
                        <a:rPr lang="hu-HU" sz="1400" dirty="0" smtClean="0"/>
                        <a:t>(Length-2</a:t>
                      </a:r>
                      <a:r>
                        <a:rPr lang="hu-HU" sz="1400" baseline="0" dirty="0" smtClean="0"/>
                        <a:t> B</a:t>
                      </a:r>
                      <a:r>
                        <a:rPr lang="hu-HU" sz="1400" dirty="0" smtClean="0"/>
                        <a:t>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211912" y="4700691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…</a:t>
            </a:r>
            <a:endParaRPr lang="hu-HU" dirty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754590" y="4339498"/>
            <a:ext cx="3440781" cy="304698"/>
          </a:xfrm>
          <a:prstGeom prst="line">
            <a:avLst/>
          </a:prstGeom>
          <a:ln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0695398" y="4350484"/>
            <a:ext cx="561654" cy="350207"/>
          </a:xfrm>
          <a:prstGeom prst="line">
            <a:avLst/>
          </a:prstGeom>
          <a:ln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14639"/>
              </p:ext>
            </p:extLst>
          </p:nvPr>
        </p:nvGraphicFramePr>
        <p:xfrm>
          <a:off x="1547376" y="5437499"/>
          <a:ext cx="4070143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6408"/>
                <a:gridCol w="2013735"/>
              </a:tblGrid>
              <a:tr h="515008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OpCode = 0x0A</a:t>
                      </a:r>
                    </a:p>
                    <a:p>
                      <a:pPr algn="ctr"/>
                      <a:r>
                        <a:rPr lang="hu-HU" sz="1400" dirty="0" smtClean="0"/>
                        <a:t>(1B)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Attribute Handle</a:t>
                      </a:r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13077"/>
              </p:ext>
            </p:extLst>
          </p:nvPr>
        </p:nvGraphicFramePr>
        <p:xfrm>
          <a:off x="6133077" y="5437499"/>
          <a:ext cx="444422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5408"/>
                <a:gridCol w="2198814"/>
              </a:tblGrid>
              <a:tr h="515008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OpCode = 0x0B</a:t>
                      </a:r>
                    </a:p>
                    <a:p>
                      <a:pPr algn="ctr"/>
                      <a:r>
                        <a:rPr lang="hu-HU" sz="1400" dirty="0" smtClean="0"/>
                        <a:t>(1B)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Attribute Value</a:t>
                      </a:r>
                    </a:p>
                    <a:p>
                      <a:pPr algn="ctr"/>
                      <a:r>
                        <a:rPr lang="hu-HU" sz="1400" dirty="0" smtClean="0"/>
                        <a:t>(0..ATT_MTU-1 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Left-Right Arrow 17"/>
          <p:cNvSpPr/>
          <p:nvPr/>
        </p:nvSpPr>
        <p:spPr>
          <a:xfrm>
            <a:off x="5737519" y="5626217"/>
            <a:ext cx="267128" cy="174661"/>
          </a:xfrm>
          <a:prstGeom prst="left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482157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Attribute</a:t>
            </a:r>
            <a:r>
              <a:rPr lang="hu-HU" dirty="0" smtClean="0"/>
              <a:t> </a:t>
            </a:r>
            <a:r>
              <a:rPr lang="hu-HU" dirty="0" err="1" smtClean="0"/>
              <a:t>Protocol</a:t>
            </a:r>
            <a:r>
              <a:rPr lang="hu-HU" dirty="0" smtClean="0"/>
              <a:t> </a:t>
            </a:r>
            <a:r>
              <a:rPr lang="hu-HU" dirty="0" err="1" smtClean="0"/>
              <a:t>Methods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679450" y="1371600"/>
            <a:ext cx="10707236" cy="4572000"/>
          </a:xfrm>
        </p:spPr>
        <p:txBody>
          <a:bodyPr>
            <a:normAutofit/>
          </a:bodyPr>
          <a:lstStyle/>
          <a:p>
            <a:pPr lvl="1"/>
            <a:r>
              <a:rPr lang="hu-HU" sz="2000" dirty="0" err="1"/>
              <a:t>Writing</a:t>
            </a:r>
            <a:r>
              <a:rPr lang="hu-HU" sz="2000" dirty="0"/>
              <a:t> </a:t>
            </a:r>
            <a:r>
              <a:rPr lang="hu-HU" sz="2000" dirty="0" err="1"/>
              <a:t>Attributes</a:t>
            </a:r>
            <a:endParaRPr lang="hu-HU" sz="2000" dirty="0"/>
          </a:p>
          <a:p>
            <a:pPr lvl="2"/>
            <a:r>
              <a:rPr lang="hu-HU" sz="1800" dirty="0" err="1"/>
              <a:t>Write</a:t>
            </a:r>
            <a:r>
              <a:rPr lang="hu-HU" sz="1800" dirty="0"/>
              <a:t> </a:t>
            </a:r>
            <a:r>
              <a:rPr lang="hu-HU" sz="1800" dirty="0" err="1" smtClean="0"/>
              <a:t>Req</a:t>
            </a:r>
            <a:r>
              <a:rPr lang="hu-HU" sz="1800" dirty="0" smtClean="0"/>
              <a:t> </a:t>
            </a:r>
            <a:r>
              <a:rPr lang="hu-HU" sz="1800" dirty="0"/>
              <a:t>/ </a:t>
            </a:r>
            <a:r>
              <a:rPr lang="hu-HU" sz="1800" dirty="0" err="1"/>
              <a:t>Rsp</a:t>
            </a:r>
            <a:endParaRPr lang="hu-HU" sz="1800" dirty="0"/>
          </a:p>
          <a:p>
            <a:pPr lvl="3"/>
            <a:r>
              <a:rPr lang="hu-HU" sz="1800" dirty="0" err="1"/>
              <a:t>Regular</a:t>
            </a:r>
            <a:r>
              <a:rPr lang="hu-HU" sz="1800" dirty="0"/>
              <a:t> </a:t>
            </a:r>
            <a:r>
              <a:rPr lang="hu-HU" sz="1800" dirty="0" err="1"/>
              <a:t>Write</a:t>
            </a:r>
            <a:r>
              <a:rPr lang="hu-HU" sz="1800" dirty="0"/>
              <a:t> </a:t>
            </a:r>
            <a:r>
              <a:rPr lang="hu-HU" sz="1800" dirty="0" err="1"/>
              <a:t>Value</a:t>
            </a:r>
            <a:r>
              <a:rPr lang="hu-HU" sz="1800" dirty="0"/>
              <a:t> of an </a:t>
            </a:r>
            <a:r>
              <a:rPr lang="hu-HU" sz="1800" dirty="0" err="1"/>
              <a:t>Attribute</a:t>
            </a:r>
            <a:endParaRPr lang="hu-HU" sz="1800" dirty="0"/>
          </a:p>
          <a:p>
            <a:pPr marL="365760" lvl="2" indent="0">
              <a:buNone/>
            </a:pPr>
            <a:endParaRPr lang="hu-HU" sz="1800" dirty="0" smtClean="0"/>
          </a:p>
          <a:p>
            <a:pPr marL="365760" lvl="2" indent="0">
              <a:buNone/>
            </a:pPr>
            <a:endParaRPr lang="hu-HU" sz="1800" dirty="0"/>
          </a:p>
          <a:p>
            <a:pPr lvl="2"/>
            <a:r>
              <a:rPr lang="hu-HU" sz="1800" dirty="0" err="1"/>
              <a:t>Write</a:t>
            </a:r>
            <a:r>
              <a:rPr lang="hu-HU" sz="1800" dirty="0"/>
              <a:t> </a:t>
            </a:r>
            <a:r>
              <a:rPr lang="hu-HU" sz="1800" dirty="0" err="1"/>
              <a:t>command</a:t>
            </a:r>
            <a:endParaRPr lang="hu-HU" sz="1800" dirty="0"/>
          </a:p>
          <a:p>
            <a:pPr lvl="3"/>
            <a:r>
              <a:rPr lang="hu-HU" sz="1800" dirty="0" err="1"/>
              <a:t>Command</a:t>
            </a:r>
            <a:r>
              <a:rPr lang="hu-HU" sz="1800" dirty="0"/>
              <a:t> -&gt; No </a:t>
            </a:r>
            <a:r>
              <a:rPr lang="hu-HU" sz="1800" dirty="0" err="1"/>
              <a:t>Acknowledgement</a:t>
            </a:r>
            <a:r>
              <a:rPr lang="hu-HU" sz="1800" dirty="0"/>
              <a:t> / </a:t>
            </a:r>
            <a:r>
              <a:rPr lang="hu-HU" sz="1800" dirty="0" err="1"/>
              <a:t>Error</a:t>
            </a:r>
            <a:r>
              <a:rPr lang="hu-HU" sz="1800" dirty="0"/>
              <a:t> </a:t>
            </a:r>
            <a:r>
              <a:rPr lang="hu-HU" sz="1800" dirty="0" err="1"/>
              <a:t>Response</a:t>
            </a:r>
            <a:endParaRPr lang="hu-HU" sz="1800" dirty="0"/>
          </a:p>
          <a:p>
            <a:pPr marL="365760" lvl="2" indent="0">
              <a:buNone/>
            </a:pPr>
            <a:endParaRPr lang="hu-HU" sz="1800" dirty="0"/>
          </a:p>
          <a:p>
            <a:pPr lvl="2"/>
            <a:r>
              <a:rPr lang="hu-HU" sz="1800" dirty="0" err="1"/>
              <a:t>Signed</a:t>
            </a:r>
            <a:r>
              <a:rPr lang="hu-HU" sz="1800" dirty="0"/>
              <a:t> </a:t>
            </a:r>
            <a:r>
              <a:rPr lang="hu-HU" sz="1800" dirty="0" err="1"/>
              <a:t>write</a:t>
            </a:r>
            <a:r>
              <a:rPr lang="hu-HU" sz="1800" dirty="0"/>
              <a:t> </a:t>
            </a:r>
            <a:r>
              <a:rPr lang="hu-HU" sz="1800" dirty="0" err="1"/>
              <a:t>command</a:t>
            </a:r>
            <a:endParaRPr lang="hu-HU" sz="1800" dirty="0"/>
          </a:p>
          <a:p>
            <a:pPr lvl="3"/>
            <a:r>
              <a:rPr lang="hu-HU" sz="1800" dirty="0" err="1"/>
              <a:t>Command</a:t>
            </a:r>
            <a:r>
              <a:rPr lang="hu-HU" sz="1800" dirty="0"/>
              <a:t> -&gt; No </a:t>
            </a:r>
            <a:r>
              <a:rPr lang="hu-HU" sz="1800" dirty="0" err="1"/>
              <a:t>Acknowledgement</a:t>
            </a:r>
            <a:r>
              <a:rPr lang="hu-HU" sz="1800" dirty="0"/>
              <a:t> / </a:t>
            </a:r>
            <a:r>
              <a:rPr lang="hu-HU" sz="1800" dirty="0" err="1"/>
              <a:t>Error</a:t>
            </a:r>
            <a:r>
              <a:rPr lang="hu-HU" sz="1800" dirty="0"/>
              <a:t> </a:t>
            </a:r>
            <a:r>
              <a:rPr lang="hu-HU" sz="1800" dirty="0" err="1"/>
              <a:t>Response</a:t>
            </a:r>
            <a:endParaRPr lang="hu-HU" sz="1800" dirty="0"/>
          </a:p>
          <a:p>
            <a:pPr lvl="3"/>
            <a:r>
              <a:rPr lang="hu-HU" sz="1800" dirty="0" err="1"/>
              <a:t>Authenticated</a:t>
            </a:r>
            <a:r>
              <a:rPr lang="hu-HU" sz="1800" dirty="0"/>
              <a:t> </a:t>
            </a:r>
            <a:r>
              <a:rPr lang="hu-HU" sz="1800" dirty="0" err="1"/>
              <a:t>Write</a:t>
            </a:r>
            <a:r>
              <a:rPr lang="hu-HU" sz="1800" dirty="0"/>
              <a:t> over an </a:t>
            </a:r>
            <a:r>
              <a:rPr lang="hu-HU" sz="1800" dirty="0" err="1"/>
              <a:t>anauthenticated</a:t>
            </a:r>
            <a:r>
              <a:rPr lang="hu-HU" sz="1800" dirty="0"/>
              <a:t> </a:t>
            </a:r>
            <a:r>
              <a:rPr lang="hu-HU" sz="1800" dirty="0" err="1"/>
              <a:t>Channel</a:t>
            </a:r>
            <a:endParaRPr lang="hu-HU" sz="1800" dirty="0"/>
          </a:p>
          <a:p>
            <a:pPr lvl="1"/>
            <a:endParaRPr lang="hu-HU" dirty="0"/>
          </a:p>
          <a:p>
            <a:pPr lvl="1"/>
            <a:endParaRPr lang="hu-HU" dirty="0"/>
          </a:p>
          <a:p>
            <a:pPr lvl="3"/>
            <a:endParaRPr lang="hu-HU" dirty="0"/>
          </a:p>
          <a:p>
            <a:pPr lvl="2"/>
            <a:endParaRPr lang="hu-HU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717621"/>
              </p:ext>
            </p:extLst>
          </p:nvPr>
        </p:nvGraphicFramePr>
        <p:xfrm>
          <a:off x="5008005" y="1546258"/>
          <a:ext cx="5975071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0303"/>
                <a:gridCol w="2043502"/>
                <a:gridCol w="1921266"/>
              </a:tblGrid>
              <a:tr h="515008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OpCode = 0x12</a:t>
                      </a:r>
                    </a:p>
                    <a:p>
                      <a:pPr algn="ctr"/>
                      <a:r>
                        <a:rPr lang="hu-HU" dirty="0" smtClean="0"/>
                        <a:t>(1B)</a:t>
                      </a:r>
                      <a:endParaRPr lang="hu-HU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Attribute Handle</a:t>
                      </a:r>
                    </a:p>
                    <a:p>
                      <a:pPr algn="ctr"/>
                      <a:r>
                        <a:rPr lang="hu-HU" dirty="0" smtClean="0"/>
                        <a:t>(2B)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Attribute Value</a:t>
                      </a:r>
                    </a:p>
                    <a:p>
                      <a:pPr algn="ctr"/>
                      <a:r>
                        <a:rPr lang="hu-HU" dirty="0" smtClean="0"/>
                        <a:t>(0..ATT_MTU-3 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962204"/>
              </p:ext>
            </p:extLst>
          </p:nvPr>
        </p:nvGraphicFramePr>
        <p:xfrm>
          <a:off x="5008005" y="3789953"/>
          <a:ext cx="5975071" cy="659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0303"/>
                <a:gridCol w="2043502"/>
                <a:gridCol w="1921266"/>
              </a:tblGrid>
              <a:tr h="659330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OpCode = 0x52</a:t>
                      </a:r>
                    </a:p>
                    <a:p>
                      <a:pPr algn="ctr"/>
                      <a:r>
                        <a:rPr lang="hu-HU" dirty="0" smtClean="0"/>
                        <a:t>(1B)</a:t>
                      </a:r>
                      <a:endParaRPr lang="hu-HU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Attribute Handle</a:t>
                      </a:r>
                    </a:p>
                    <a:p>
                      <a:pPr algn="ctr"/>
                      <a:r>
                        <a:rPr lang="hu-HU" dirty="0" smtClean="0"/>
                        <a:t>(2B)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Attribute Value</a:t>
                      </a:r>
                    </a:p>
                    <a:p>
                      <a:pPr algn="ctr"/>
                      <a:r>
                        <a:rPr lang="hu-HU" dirty="0" smtClean="0"/>
                        <a:t>(0..ATT_MTU-3 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513469"/>
              </p:ext>
            </p:extLst>
          </p:nvPr>
        </p:nvGraphicFramePr>
        <p:xfrm>
          <a:off x="1525062" y="5249578"/>
          <a:ext cx="9458013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7885"/>
                <a:gridCol w="2447650"/>
                <a:gridCol w="2301239"/>
                <a:gridCol w="2301239"/>
              </a:tblGrid>
              <a:tr h="515008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OpCode = 0xD2</a:t>
                      </a:r>
                    </a:p>
                    <a:p>
                      <a:pPr algn="ctr"/>
                      <a:r>
                        <a:rPr lang="hu-HU" dirty="0" smtClean="0"/>
                        <a:t>(1B)</a:t>
                      </a:r>
                      <a:endParaRPr lang="hu-HU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Attribute Handle</a:t>
                      </a:r>
                    </a:p>
                    <a:p>
                      <a:pPr algn="ctr"/>
                      <a:r>
                        <a:rPr lang="hu-HU" dirty="0" smtClean="0"/>
                        <a:t>(2B)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Attribute Value</a:t>
                      </a:r>
                    </a:p>
                    <a:p>
                      <a:pPr algn="ctr"/>
                      <a:r>
                        <a:rPr lang="hu-HU" dirty="0" smtClean="0"/>
                        <a:t>(0..ATT_MTU-15 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Attribute signature</a:t>
                      </a:r>
                    </a:p>
                    <a:p>
                      <a:pPr algn="ctr"/>
                      <a:r>
                        <a:rPr lang="hu-HU" dirty="0" smtClean="0"/>
                        <a:t>(12B)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912558"/>
              </p:ext>
            </p:extLst>
          </p:nvPr>
        </p:nvGraphicFramePr>
        <p:xfrm>
          <a:off x="8994376" y="2666593"/>
          <a:ext cx="1988699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8699"/>
              </a:tblGrid>
              <a:tr h="515008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OpCode = </a:t>
                      </a:r>
                      <a:r>
                        <a:rPr lang="hu-HU" dirty="0" smtClean="0"/>
                        <a:t>0x13 </a:t>
                      </a:r>
                      <a:r>
                        <a:rPr lang="hu-HU" dirty="0" smtClean="0"/>
                        <a:t>(1B)</a:t>
                      </a:r>
                      <a:endParaRPr lang="hu-HU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10" name="Left-Right Arrow 9"/>
          <p:cNvSpPr/>
          <p:nvPr/>
        </p:nvSpPr>
        <p:spPr>
          <a:xfrm rot="5400000">
            <a:off x="9855160" y="2350662"/>
            <a:ext cx="267128" cy="174661"/>
          </a:xfrm>
          <a:prstGeom prst="left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816728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Attribute</a:t>
            </a:r>
            <a:r>
              <a:rPr lang="hu-HU" dirty="0" smtClean="0"/>
              <a:t> </a:t>
            </a:r>
            <a:r>
              <a:rPr lang="hu-HU" dirty="0" err="1" smtClean="0"/>
              <a:t>Protocol</a:t>
            </a:r>
            <a:r>
              <a:rPr lang="hu-HU" dirty="0" smtClean="0"/>
              <a:t> </a:t>
            </a:r>
            <a:r>
              <a:rPr lang="hu-HU" dirty="0" err="1" smtClean="0"/>
              <a:t>Methods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679450" y="1371600"/>
            <a:ext cx="10707236" cy="4572000"/>
          </a:xfrm>
        </p:spPr>
        <p:txBody>
          <a:bodyPr>
            <a:normAutofit/>
          </a:bodyPr>
          <a:lstStyle/>
          <a:p>
            <a:r>
              <a:rPr lang="hu-HU" sz="2000" dirty="0"/>
              <a:t>Server </a:t>
            </a:r>
            <a:r>
              <a:rPr lang="hu-HU" sz="2000" dirty="0" err="1"/>
              <a:t>initiated</a:t>
            </a:r>
            <a:r>
              <a:rPr lang="hu-HU" sz="2000" dirty="0"/>
              <a:t> </a:t>
            </a:r>
            <a:r>
              <a:rPr lang="hu-HU" sz="2000" dirty="0" err="1"/>
              <a:t>Methods</a:t>
            </a:r>
            <a:endParaRPr lang="hu-HU" sz="2000" dirty="0"/>
          </a:p>
          <a:p>
            <a:pPr lvl="1"/>
            <a:r>
              <a:rPr lang="hu-HU" sz="1800" dirty="0" err="1"/>
              <a:t>Handle</a:t>
            </a:r>
            <a:r>
              <a:rPr lang="hu-HU" sz="1800" dirty="0"/>
              <a:t> </a:t>
            </a:r>
            <a:r>
              <a:rPr lang="hu-HU" sz="1800" dirty="0" err="1"/>
              <a:t>Value</a:t>
            </a:r>
            <a:r>
              <a:rPr lang="hu-HU" sz="1800" dirty="0"/>
              <a:t> </a:t>
            </a:r>
            <a:r>
              <a:rPr lang="hu-HU" sz="1800" dirty="0" err="1"/>
              <a:t>Notification</a:t>
            </a:r>
            <a:endParaRPr lang="hu-HU" sz="1800" dirty="0"/>
          </a:p>
          <a:p>
            <a:pPr lvl="2"/>
            <a:r>
              <a:rPr lang="hu-HU" sz="1800" dirty="0"/>
              <a:t>No </a:t>
            </a:r>
            <a:r>
              <a:rPr lang="hu-HU" sz="1800" dirty="0" err="1"/>
              <a:t>Acknowledgement</a:t>
            </a:r>
            <a:r>
              <a:rPr lang="hu-HU" sz="1800" dirty="0"/>
              <a:t> / </a:t>
            </a:r>
            <a:r>
              <a:rPr lang="hu-HU" sz="1800" dirty="0" err="1"/>
              <a:t>Error</a:t>
            </a:r>
            <a:r>
              <a:rPr lang="hu-HU" sz="1800" dirty="0"/>
              <a:t> </a:t>
            </a:r>
            <a:r>
              <a:rPr lang="hu-HU" sz="1800" dirty="0" err="1"/>
              <a:t>Response</a:t>
            </a:r>
            <a:endParaRPr lang="hu-HU" sz="1800" dirty="0"/>
          </a:p>
          <a:p>
            <a:pPr lvl="1"/>
            <a:endParaRPr lang="hu-HU" sz="1800" dirty="0"/>
          </a:p>
          <a:p>
            <a:pPr lvl="1"/>
            <a:endParaRPr lang="hu-HU" sz="1800" dirty="0"/>
          </a:p>
          <a:p>
            <a:pPr marL="283457" lvl="1" indent="0">
              <a:buNone/>
            </a:pPr>
            <a:endParaRPr lang="hu-HU" sz="1800" dirty="0"/>
          </a:p>
          <a:p>
            <a:pPr lvl="1"/>
            <a:r>
              <a:rPr lang="hu-HU" sz="1800" dirty="0" err="1"/>
              <a:t>Handle</a:t>
            </a:r>
            <a:r>
              <a:rPr lang="hu-HU" sz="1800" dirty="0"/>
              <a:t> </a:t>
            </a:r>
            <a:r>
              <a:rPr lang="hu-HU" sz="1800" dirty="0" err="1"/>
              <a:t>Value</a:t>
            </a:r>
            <a:r>
              <a:rPr lang="hu-HU" sz="1800" dirty="0"/>
              <a:t> </a:t>
            </a:r>
            <a:r>
              <a:rPr lang="hu-HU" sz="1800" dirty="0" err="1" smtClean="0"/>
              <a:t>Indication</a:t>
            </a:r>
            <a:endParaRPr lang="hu-HU" sz="1800" dirty="0" smtClean="0"/>
          </a:p>
          <a:p>
            <a:pPr lvl="2"/>
            <a:r>
              <a:rPr lang="hu-HU" sz="1600" dirty="0" err="1" smtClean="0"/>
              <a:t>Needs</a:t>
            </a:r>
            <a:r>
              <a:rPr lang="hu-HU" sz="1600" dirty="0" smtClean="0"/>
              <a:t> </a:t>
            </a:r>
            <a:r>
              <a:rPr lang="hu-HU" sz="1600" dirty="0" err="1" smtClean="0"/>
              <a:t>Handle</a:t>
            </a:r>
            <a:r>
              <a:rPr lang="hu-HU" sz="1600" dirty="0" smtClean="0"/>
              <a:t> </a:t>
            </a:r>
            <a:r>
              <a:rPr lang="hu-HU" sz="1600" dirty="0" err="1" smtClean="0"/>
              <a:t>Value</a:t>
            </a:r>
            <a:r>
              <a:rPr lang="hu-HU" sz="1600" dirty="0" smtClean="0"/>
              <a:t> </a:t>
            </a:r>
            <a:r>
              <a:rPr lang="hu-HU" sz="1600" dirty="0" err="1" smtClean="0"/>
              <a:t>Confirmation</a:t>
            </a:r>
            <a:endParaRPr lang="hu-HU" sz="1600" dirty="0"/>
          </a:p>
          <a:p>
            <a:pPr marL="548640" lvl="3" indent="0">
              <a:buNone/>
            </a:pPr>
            <a:endParaRPr lang="hu-HU" dirty="0"/>
          </a:p>
          <a:p>
            <a:pPr lvl="2"/>
            <a:endParaRPr lang="hu-HU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954723"/>
              </p:ext>
            </p:extLst>
          </p:nvPr>
        </p:nvGraphicFramePr>
        <p:xfrm>
          <a:off x="1138145" y="2541633"/>
          <a:ext cx="5975071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0303"/>
                <a:gridCol w="2043502"/>
                <a:gridCol w="1921266"/>
              </a:tblGrid>
              <a:tr h="515008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OpCode = 0x1B</a:t>
                      </a:r>
                    </a:p>
                    <a:p>
                      <a:pPr algn="ctr"/>
                      <a:r>
                        <a:rPr lang="hu-HU" dirty="0" smtClean="0"/>
                        <a:t>(1B)</a:t>
                      </a:r>
                      <a:endParaRPr lang="hu-HU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Attribute Handle</a:t>
                      </a:r>
                    </a:p>
                    <a:p>
                      <a:pPr algn="ctr"/>
                      <a:r>
                        <a:rPr lang="hu-HU" dirty="0" smtClean="0"/>
                        <a:t>(2B)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Attribute Value</a:t>
                      </a:r>
                    </a:p>
                    <a:p>
                      <a:pPr algn="ctr"/>
                      <a:r>
                        <a:rPr lang="hu-HU" dirty="0" smtClean="0"/>
                        <a:t>(0..ATT_MTU-3 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683544"/>
              </p:ext>
            </p:extLst>
          </p:nvPr>
        </p:nvGraphicFramePr>
        <p:xfrm>
          <a:off x="1138144" y="4251960"/>
          <a:ext cx="5975071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0303"/>
                <a:gridCol w="2043502"/>
                <a:gridCol w="1921266"/>
              </a:tblGrid>
              <a:tr h="600735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OpCode = 0x1D</a:t>
                      </a:r>
                    </a:p>
                    <a:p>
                      <a:pPr algn="ctr"/>
                      <a:r>
                        <a:rPr lang="hu-HU" dirty="0" smtClean="0"/>
                        <a:t>(1B)</a:t>
                      </a:r>
                      <a:endParaRPr lang="hu-HU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Attribute Handle</a:t>
                      </a:r>
                    </a:p>
                    <a:p>
                      <a:pPr algn="ctr"/>
                      <a:r>
                        <a:rPr lang="hu-HU" dirty="0" smtClean="0"/>
                        <a:t>(2B)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Attribute Value</a:t>
                      </a:r>
                    </a:p>
                    <a:p>
                      <a:pPr algn="ctr"/>
                      <a:r>
                        <a:rPr lang="hu-HU" dirty="0" smtClean="0"/>
                        <a:t>(0..ATT_MTU-3 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833485"/>
              </p:ext>
            </p:extLst>
          </p:nvPr>
        </p:nvGraphicFramePr>
        <p:xfrm>
          <a:off x="5172281" y="5358176"/>
          <a:ext cx="1988699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8699"/>
              </a:tblGrid>
              <a:tr h="515008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OpCode = 0x1E (1B)</a:t>
                      </a:r>
                      <a:endParaRPr lang="hu-HU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cxnSp>
        <p:nvCxnSpPr>
          <p:cNvPr id="23" name="Straight Connector 22"/>
          <p:cNvCxnSpPr/>
          <p:nvPr/>
        </p:nvCxnSpPr>
        <p:spPr>
          <a:xfrm flipH="1">
            <a:off x="8346438" y="2438633"/>
            <a:ext cx="4806" cy="237994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0553160" y="2438632"/>
            <a:ext cx="4807" cy="237994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024229" y="2135832"/>
            <a:ext cx="6636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 smtClean="0"/>
              <a:t>Client</a:t>
            </a:r>
            <a:endParaRPr lang="hu-HU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10192356" y="2162997"/>
            <a:ext cx="7216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 smtClean="0"/>
              <a:t>Server</a:t>
            </a:r>
            <a:endParaRPr lang="hu-HU" sz="1600" dirty="0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8356051" y="2765845"/>
            <a:ext cx="2201916" cy="21020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732646" y="2533418"/>
            <a:ext cx="1043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400" dirty="0" smtClean="0"/>
              <a:t>Notification</a:t>
            </a:r>
            <a:endParaRPr lang="hu-HU" sz="1400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8360857" y="3768020"/>
            <a:ext cx="2199513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8360857" y="3980356"/>
            <a:ext cx="2201916" cy="21020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742259" y="3539711"/>
            <a:ext cx="9108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400" dirty="0" smtClean="0"/>
              <a:t>Indication</a:t>
            </a:r>
            <a:endParaRPr lang="hu-HU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8742259" y="3768020"/>
            <a:ext cx="1146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400" dirty="0" smtClean="0"/>
              <a:t>Confirmation</a:t>
            </a:r>
            <a:endParaRPr lang="hu-HU" sz="1400" dirty="0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8356051" y="4403664"/>
            <a:ext cx="2199513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8356051" y="4616000"/>
            <a:ext cx="2201916" cy="21020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8737453" y="4175355"/>
            <a:ext cx="9108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400" dirty="0" smtClean="0"/>
              <a:t>Indication</a:t>
            </a:r>
            <a:endParaRPr lang="hu-HU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8737453" y="4403664"/>
            <a:ext cx="1146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400" dirty="0" smtClean="0"/>
              <a:t>Confirmation</a:t>
            </a:r>
            <a:endParaRPr lang="hu-HU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8360857" y="3074888"/>
            <a:ext cx="2201916" cy="21020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737452" y="2842461"/>
            <a:ext cx="1043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400" dirty="0" smtClean="0"/>
              <a:t>Notification</a:t>
            </a:r>
            <a:endParaRPr lang="hu-HU" sz="1400" dirty="0"/>
          </a:p>
        </p:txBody>
      </p:sp>
      <p:cxnSp>
        <p:nvCxnSpPr>
          <p:cNvPr id="39" name="Straight Arrow Connector 38"/>
          <p:cNvCxnSpPr/>
          <p:nvPr/>
        </p:nvCxnSpPr>
        <p:spPr>
          <a:xfrm flipV="1">
            <a:off x="8351244" y="3384243"/>
            <a:ext cx="2201916" cy="21020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8727839" y="3151816"/>
            <a:ext cx="1043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1400" dirty="0" smtClean="0"/>
              <a:t>Notification</a:t>
            </a:r>
            <a:endParaRPr lang="hu-HU" sz="1400" dirty="0"/>
          </a:p>
        </p:txBody>
      </p:sp>
      <p:sp>
        <p:nvSpPr>
          <p:cNvPr id="41" name="Left-Right Arrow 40"/>
          <p:cNvSpPr/>
          <p:nvPr/>
        </p:nvSpPr>
        <p:spPr>
          <a:xfrm rot="5400000">
            <a:off x="6033067" y="5020305"/>
            <a:ext cx="267128" cy="174661"/>
          </a:xfrm>
          <a:prstGeom prst="left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518231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152978"/>
              </p:ext>
            </p:extLst>
          </p:nvPr>
        </p:nvGraphicFramePr>
        <p:xfrm>
          <a:off x="2320426" y="2159667"/>
          <a:ext cx="7551147" cy="770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563"/>
                <a:gridCol w="2517083"/>
                <a:gridCol w="2517083"/>
                <a:gridCol w="1334418"/>
              </a:tblGrid>
              <a:tr h="77002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Preamble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(1B)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Access </a:t>
                      </a:r>
                      <a:r>
                        <a:rPr lang="hu-HU" sz="1400" dirty="0" err="1" smtClean="0"/>
                        <a:t>Address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(4B)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PDU</a:t>
                      </a:r>
                    </a:p>
                    <a:p>
                      <a:pPr algn="ctr"/>
                      <a:r>
                        <a:rPr lang="hu-HU" sz="1400" dirty="0" smtClean="0"/>
                        <a:t>(2..257B)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CRC</a:t>
                      </a:r>
                    </a:p>
                    <a:p>
                      <a:pPr algn="ctr"/>
                      <a:r>
                        <a:rPr lang="hu-HU" sz="1400" dirty="0" smtClean="0"/>
                        <a:t>(3B)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69279"/>
              </p:ext>
            </p:extLst>
          </p:nvPr>
        </p:nvGraphicFramePr>
        <p:xfrm>
          <a:off x="3030525" y="3236528"/>
          <a:ext cx="5986791" cy="683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371"/>
                <a:gridCol w="2993456"/>
                <a:gridCol w="1586964"/>
              </a:tblGrid>
              <a:tr h="683246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LL</a:t>
                      </a:r>
                      <a:r>
                        <a:rPr lang="hu-HU" sz="1400" baseline="0" dirty="0" smtClean="0"/>
                        <a:t> </a:t>
                      </a:r>
                      <a:r>
                        <a:rPr lang="hu-HU" sz="1400" baseline="0" dirty="0" err="1" smtClean="0"/>
                        <a:t>H</a:t>
                      </a:r>
                      <a:r>
                        <a:rPr lang="hu-HU" sz="1400" dirty="0" err="1" smtClean="0"/>
                        <a:t>eader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 smtClean="0"/>
                        <a:t>Payload</a:t>
                      </a:r>
                      <a:endParaRPr lang="hu-HU" sz="1400" dirty="0" smtClean="0"/>
                    </a:p>
                    <a:p>
                      <a:pPr algn="ctr"/>
                      <a:r>
                        <a:rPr lang="hu-HU" sz="1400" dirty="0" smtClean="0"/>
                        <a:t>(0..251B)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MIC</a:t>
                      </a:r>
                    </a:p>
                    <a:p>
                      <a:pPr algn="ctr"/>
                      <a:r>
                        <a:rPr lang="hu-HU" sz="1400" dirty="0" smtClean="0"/>
                        <a:t>(4B)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685891"/>
              </p:ext>
            </p:extLst>
          </p:nvPr>
        </p:nvGraphicFramePr>
        <p:xfrm>
          <a:off x="3030526" y="4312918"/>
          <a:ext cx="5986791" cy="687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8574"/>
                <a:gridCol w="1005208"/>
                <a:gridCol w="3993009"/>
              </a:tblGrid>
              <a:tr h="687272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Length</a:t>
                      </a:r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Channel ID</a:t>
                      </a:r>
                    </a:p>
                    <a:p>
                      <a:pPr algn="ctr"/>
                      <a:r>
                        <a:rPr lang="hu-HU" sz="1400" dirty="0" smtClean="0"/>
                        <a:t>(2B)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smtClean="0"/>
                        <a:t>Payload</a:t>
                      </a:r>
                    </a:p>
                    <a:p>
                      <a:pPr algn="ctr"/>
                      <a:r>
                        <a:rPr lang="hu-HU" sz="1400" dirty="0" smtClean="0"/>
                        <a:t>(0..247B)</a:t>
                      </a:r>
                      <a:endParaRPr lang="hu-HU" sz="1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224133"/>
              </p:ext>
            </p:extLst>
          </p:nvPr>
        </p:nvGraphicFramePr>
        <p:xfrm>
          <a:off x="3030527" y="5303083"/>
          <a:ext cx="5986791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4246"/>
                <a:gridCol w="2047510"/>
                <a:gridCol w="1925035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OpCode = 0x12</a:t>
                      </a:r>
                    </a:p>
                    <a:p>
                      <a:pPr algn="ctr"/>
                      <a:r>
                        <a:rPr lang="hu-HU" dirty="0" smtClean="0"/>
                        <a:t>(1B)</a:t>
                      </a:r>
                      <a:endParaRPr lang="hu-HU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Attribute Handle</a:t>
                      </a:r>
                    </a:p>
                    <a:p>
                      <a:pPr algn="ctr"/>
                      <a:r>
                        <a:rPr lang="hu-HU" dirty="0" smtClean="0"/>
                        <a:t>(2B)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Attribute Value</a:t>
                      </a:r>
                    </a:p>
                    <a:p>
                      <a:pPr algn="ctr"/>
                      <a:r>
                        <a:rPr lang="hu-HU" dirty="0" smtClean="0"/>
                        <a:t>(0..244B)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3" name="Content Placeholder 3"/>
          <p:cNvSpPr>
            <a:spLocks noGrp="1"/>
          </p:cNvSpPr>
          <p:nvPr>
            <p:ph sz="quarter" idx="14"/>
          </p:nvPr>
        </p:nvSpPr>
        <p:spPr>
          <a:xfrm>
            <a:off x="679450" y="1371600"/>
            <a:ext cx="10707236" cy="687054"/>
          </a:xfrm>
        </p:spPr>
        <p:txBody>
          <a:bodyPr>
            <a:normAutofit/>
          </a:bodyPr>
          <a:lstStyle/>
          <a:p>
            <a:r>
              <a:rPr lang="hu-HU" sz="2000" dirty="0" err="1" smtClean="0"/>
              <a:t>This</a:t>
            </a:r>
            <a:r>
              <a:rPr lang="hu-HU" sz="2000" dirty="0" smtClean="0"/>
              <a:t> is a </a:t>
            </a:r>
            <a:r>
              <a:rPr lang="hu-HU" sz="2000" dirty="0" err="1" smtClean="0"/>
              <a:t>simplified</a:t>
            </a:r>
            <a:r>
              <a:rPr lang="hu-HU" sz="2000" dirty="0" smtClean="0"/>
              <a:t> </a:t>
            </a:r>
            <a:r>
              <a:rPr lang="hu-HU" sz="2000" dirty="0" err="1" smtClean="0"/>
              <a:t>example</a:t>
            </a:r>
            <a:r>
              <a:rPr lang="hu-HU" sz="2000" dirty="0" smtClean="0"/>
              <a:t>, </a:t>
            </a:r>
            <a:r>
              <a:rPr lang="hu-HU" sz="2000" dirty="0" err="1" smtClean="0"/>
              <a:t>where</a:t>
            </a:r>
            <a:r>
              <a:rPr lang="hu-HU" sz="2000" dirty="0" smtClean="0"/>
              <a:t> </a:t>
            </a:r>
            <a:r>
              <a:rPr lang="hu-HU" sz="2000" dirty="0" err="1" smtClean="0"/>
              <a:t>we</a:t>
            </a:r>
            <a:r>
              <a:rPr lang="hu-HU" sz="2000" dirty="0" smtClean="0"/>
              <a:t> </a:t>
            </a:r>
            <a:r>
              <a:rPr lang="hu-HU" sz="2000" dirty="0" err="1" smtClean="0"/>
              <a:t>force</a:t>
            </a:r>
            <a:r>
              <a:rPr lang="hu-HU" sz="2000" dirty="0" smtClean="0"/>
              <a:t> </a:t>
            </a:r>
            <a:r>
              <a:rPr lang="hu-HU" sz="2000" dirty="0" err="1" smtClean="0"/>
              <a:t>the</a:t>
            </a:r>
            <a:r>
              <a:rPr lang="hu-HU" sz="2000" dirty="0" smtClean="0"/>
              <a:t> </a:t>
            </a:r>
            <a:r>
              <a:rPr lang="hu-HU" sz="2000" dirty="0" err="1" smtClean="0"/>
              <a:t>write</a:t>
            </a:r>
            <a:r>
              <a:rPr lang="hu-HU" sz="2000" dirty="0" smtClean="0"/>
              <a:t> </a:t>
            </a:r>
            <a:r>
              <a:rPr lang="hu-HU" sz="2000" dirty="0" err="1" smtClean="0"/>
              <a:t>request</a:t>
            </a:r>
            <a:r>
              <a:rPr lang="hu-HU" sz="2000" dirty="0" smtClean="0"/>
              <a:t> </a:t>
            </a:r>
            <a:r>
              <a:rPr lang="hu-HU" sz="2000" dirty="0" err="1" smtClean="0"/>
              <a:t>to</a:t>
            </a:r>
            <a:r>
              <a:rPr lang="hu-HU" sz="2000" dirty="0" smtClean="0"/>
              <a:t> be </a:t>
            </a:r>
            <a:r>
              <a:rPr lang="hu-HU" sz="2000" dirty="0" err="1" smtClean="0"/>
              <a:t>transmitted</a:t>
            </a:r>
            <a:r>
              <a:rPr lang="hu-HU" sz="2000" dirty="0" smtClean="0"/>
              <a:t> </a:t>
            </a:r>
            <a:r>
              <a:rPr lang="hu-HU" sz="2000" dirty="0" err="1" smtClean="0"/>
              <a:t>in</a:t>
            </a:r>
            <a:r>
              <a:rPr lang="hu-HU" sz="2000" dirty="0" smtClean="0"/>
              <a:t> </a:t>
            </a:r>
            <a:r>
              <a:rPr lang="hu-HU" sz="2000" dirty="0" err="1" smtClean="0"/>
              <a:t>one</a:t>
            </a:r>
            <a:r>
              <a:rPr lang="hu-HU" sz="2000" dirty="0" smtClean="0"/>
              <a:t> LL </a:t>
            </a:r>
            <a:r>
              <a:rPr lang="hu-HU" sz="2000" dirty="0" err="1" smtClean="0"/>
              <a:t>packet</a:t>
            </a:r>
            <a:r>
              <a:rPr lang="hu-HU" sz="2000" dirty="0" smtClean="0"/>
              <a:t>.</a:t>
            </a:r>
            <a:br>
              <a:rPr lang="hu-HU" sz="2000" dirty="0" smtClean="0"/>
            </a:br>
            <a:r>
              <a:rPr lang="hu-HU" sz="2000" dirty="0" smtClean="0"/>
              <a:t>The </a:t>
            </a:r>
            <a:r>
              <a:rPr lang="hu-HU" sz="2000" dirty="0" err="1" smtClean="0"/>
              <a:t>write</a:t>
            </a:r>
            <a:r>
              <a:rPr lang="hu-HU" sz="2000" dirty="0" smtClean="0"/>
              <a:t> </a:t>
            </a:r>
            <a:r>
              <a:rPr lang="hu-HU" sz="2000" dirty="0" err="1" smtClean="0"/>
              <a:t>request</a:t>
            </a:r>
            <a:r>
              <a:rPr lang="hu-HU" sz="2000" dirty="0" smtClean="0"/>
              <a:t> </a:t>
            </a:r>
            <a:r>
              <a:rPr lang="hu-HU" sz="2000" dirty="0" err="1" smtClean="0"/>
              <a:t>could</a:t>
            </a:r>
            <a:r>
              <a:rPr lang="hu-HU" sz="2000" dirty="0" smtClean="0"/>
              <a:t> be </a:t>
            </a:r>
            <a:r>
              <a:rPr lang="hu-HU" sz="2000" dirty="0" err="1" smtClean="0"/>
              <a:t>longer</a:t>
            </a:r>
            <a:r>
              <a:rPr lang="hu-HU" sz="2000" dirty="0" smtClean="0"/>
              <a:t> and be </a:t>
            </a:r>
            <a:r>
              <a:rPr lang="hu-HU" sz="2000" dirty="0" err="1" smtClean="0"/>
              <a:t>segmented</a:t>
            </a:r>
            <a:r>
              <a:rPr lang="hu-HU" sz="2000" dirty="0" smtClean="0"/>
              <a:t> </a:t>
            </a:r>
            <a:r>
              <a:rPr lang="hu-HU" sz="2000" dirty="0" err="1" smtClean="0"/>
              <a:t>into</a:t>
            </a:r>
            <a:r>
              <a:rPr lang="hu-HU" sz="2000" dirty="0" smtClean="0"/>
              <a:t> more LL </a:t>
            </a:r>
            <a:r>
              <a:rPr lang="hu-HU" sz="2000" dirty="0" err="1" smtClean="0"/>
              <a:t>packets</a:t>
            </a:r>
            <a:endParaRPr lang="hu-HU" sz="2000" dirty="0"/>
          </a:p>
          <a:p>
            <a:pPr lvl="3"/>
            <a:endParaRPr lang="hu-HU" dirty="0"/>
          </a:p>
          <a:p>
            <a:pPr lvl="2"/>
            <a:endParaRPr lang="hu-HU" dirty="0"/>
          </a:p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3039673" y="2908911"/>
            <a:ext cx="2993396" cy="334767"/>
          </a:xfrm>
          <a:prstGeom prst="line">
            <a:avLst/>
          </a:prstGeom>
          <a:ln w="127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8515350" y="2916333"/>
            <a:ext cx="482914" cy="327345"/>
          </a:xfrm>
          <a:prstGeom prst="line">
            <a:avLst/>
          </a:prstGeom>
          <a:ln w="127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3039673" y="3913477"/>
            <a:ext cx="1403098" cy="410617"/>
          </a:xfrm>
          <a:prstGeom prst="line">
            <a:avLst/>
          </a:prstGeom>
          <a:ln w="127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7423149" y="3904988"/>
            <a:ext cx="1575115" cy="425310"/>
          </a:xfrm>
          <a:prstGeom prst="line">
            <a:avLst/>
          </a:prstGeom>
          <a:ln w="127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8998264" y="4989014"/>
            <a:ext cx="0" cy="331371"/>
          </a:xfrm>
          <a:prstGeom prst="line">
            <a:avLst/>
          </a:prstGeom>
          <a:ln w="127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3030525" y="4989014"/>
            <a:ext cx="2011375" cy="331371"/>
          </a:xfrm>
          <a:prstGeom prst="line">
            <a:avLst/>
          </a:prstGeom>
          <a:ln w="127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Packet</a:t>
            </a:r>
            <a:r>
              <a:rPr lang="hu-HU" dirty="0" smtClean="0"/>
              <a:t> </a:t>
            </a:r>
            <a:r>
              <a:rPr lang="hu-HU" dirty="0" err="1" smtClean="0"/>
              <a:t>Structure</a:t>
            </a:r>
            <a:r>
              <a:rPr lang="hu-HU" dirty="0" smtClean="0"/>
              <a:t> (of a </a:t>
            </a:r>
            <a:r>
              <a:rPr lang="hu-HU" dirty="0" err="1" smtClean="0"/>
              <a:t>write</a:t>
            </a:r>
            <a:r>
              <a:rPr lang="hu-HU" dirty="0" smtClean="0"/>
              <a:t> </a:t>
            </a:r>
            <a:r>
              <a:rPr lang="hu-HU" dirty="0" err="1" smtClean="0"/>
              <a:t>request</a:t>
            </a:r>
            <a:r>
              <a:rPr lang="hu-HU" dirty="0" smtClean="0"/>
              <a:t>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652151" y="3364584"/>
            <a:ext cx="1115305" cy="369332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dirty="0" smtClean="0"/>
              <a:t>Link </a:t>
            </a:r>
            <a:r>
              <a:rPr lang="hu-HU" dirty="0" err="1" smtClean="0"/>
              <a:t>Layer</a:t>
            </a:r>
            <a:endParaRPr lang="en-US" dirty="0" err="1" smtClean="0"/>
          </a:p>
        </p:txBody>
      </p:sp>
      <p:sp>
        <p:nvSpPr>
          <p:cNvPr id="17" name="TextBox 16"/>
          <p:cNvSpPr txBox="1"/>
          <p:nvPr/>
        </p:nvSpPr>
        <p:spPr>
          <a:xfrm>
            <a:off x="1822517" y="4420473"/>
            <a:ext cx="774572" cy="369332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dirty="0" smtClean="0"/>
              <a:t>L2CAP</a:t>
            </a:r>
            <a:endParaRPr lang="en-US" dirty="0" err="1" smtClean="0"/>
          </a:p>
        </p:txBody>
      </p:sp>
      <p:sp>
        <p:nvSpPr>
          <p:cNvPr id="18" name="TextBox 17"/>
          <p:cNvSpPr txBox="1"/>
          <p:nvPr/>
        </p:nvSpPr>
        <p:spPr>
          <a:xfrm>
            <a:off x="1873236" y="5410637"/>
            <a:ext cx="673134" cy="369332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dirty="0" smtClean="0"/>
              <a:t>GATT</a:t>
            </a:r>
            <a:endParaRPr 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357526670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BLE </a:t>
            </a:r>
            <a:r>
              <a:rPr lang="hu-HU" dirty="0" err="1" smtClean="0"/>
              <a:t>Layered</a:t>
            </a:r>
            <a:r>
              <a:rPr lang="hu-HU" dirty="0" smtClean="0"/>
              <a:t> </a:t>
            </a:r>
            <a:r>
              <a:rPr lang="hu-HU" dirty="0" err="1"/>
              <a:t>A</a:t>
            </a:r>
            <a:r>
              <a:rPr lang="hu-HU" dirty="0" err="1" smtClean="0"/>
              <a:t>rchitecture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794" y="1074597"/>
            <a:ext cx="7081811" cy="516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13846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29390" y="2353586"/>
            <a:ext cx="11277600" cy="389337"/>
          </a:xfrm>
        </p:spPr>
        <p:txBody>
          <a:bodyPr/>
          <a:lstStyle/>
          <a:p>
            <a:r>
              <a:rPr lang="hu-HU" dirty="0" smtClean="0"/>
              <a:t>SMP – </a:t>
            </a:r>
            <a:r>
              <a:rPr lang="hu-HU" dirty="0" err="1" smtClean="0"/>
              <a:t>security</a:t>
            </a:r>
            <a:r>
              <a:rPr lang="hu-HU" dirty="0" smtClean="0"/>
              <a:t> Management </a:t>
            </a:r>
            <a:r>
              <a:rPr lang="hu-HU" dirty="0" err="1" smtClean="0"/>
              <a:t>Protocol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29390" y="1729166"/>
            <a:ext cx="11277600" cy="701731"/>
          </a:xfrm>
        </p:spPr>
        <p:txBody>
          <a:bodyPr/>
          <a:lstStyle/>
          <a:p>
            <a:r>
              <a:rPr lang="hu-HU" sz="4400" dirty="0" err="1" smtClean="0"/>
              <a:t>Bluetooth</a:t>
            </a:r>
            <a:r>
              <a:rPr lang="hu-HU" sz="4400" dirty="0" smtClean="0"/>
              <a:t> </a:t>
            </a:r>
            <a:r>
              <a:rPr lang="hu-HU" sz="4400" dirty="0" err="1" smtClean="0"/>
              <a:t>Security</a:t>
            </a:r>
            <a:endParaRPr lang="en-US" sz="44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529390" y="3421575"/>
            <a:ext cx="3089710" cy="3005616"/>
            <a:chOff x="606391" y="2416066"/>
            <a:chExt cx="4013735" cy="3904492"/>
          </a:xfrm>
        </p:grpSpPr>
        <p:sp>
          <p:nvSpPr>
            <p:cNvPr id="4" name="Rectangle 3"/>
            <p:cNvSpPr/>
            <p:nvPr/>
          </p:nvSpPr>
          <p:spPr>
            <a:xfrm>
              <a:off x="606391" y="5771918"/>
              <a:ext cx="4013735" cy="54864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err="1" smtClean="0"/>
                <a:t>Physical</a:t>
              </a:r>
              <a:r>
                <a:rPr lang="hu-HU" dirty="0" smtClean="0"/>
                <a:t> </a:t>
              </a:r>
              <a:r>
                <a:rPr lang="hu-HU" dirty="0" err="1" smtClean="0"/>
                <a:t>Layer</a:t>
              </a:r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06391" y="5211047"/>
              <a:ext cx="4013734" cy="480772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Link </a:t>
              </a:r>
              <a:r>
                <a:rPr lang="hu-HU" dirty="0" err="1" smtClean="0"/>
                <a:t>Layer</a:t>
              </a:r>
              <a:endParaRPr lang="en-US" dirty="0"/>
            </a:p>
          </p:txBody>
        </p:sp>
        <p:sp>
          <p:nvSpPr>
            <p:cNvPr id="6" name="Up-Down Arrow 5"/>
            <p:cNvSpPr/>
            <p:nvPr/>
          </p:nvSpPr>
          <p:spPr>
            <a:xfrm>
              <a:off x="2350644" y="4666216"/>
              <a:ext cx="450532" cy="544831"/>
            </a:xfrm>
            <a:prstGeom prst="upDownArrow">
              <a:avLst>
                <a:gd name="adj1" fmla="val 50000"/>
                <a:gd name="adj2" fmla="val 39429"/>
              </a:avLst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06391" y="4180876"/>
              <a:ext cx="4013734" cy="480772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L2CAP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06391" y="3579096"/>
              <a:ext cx="1744253" cy="48895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SMP</a:t>
              </a: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875872" y="3579096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ATT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6391" y="3050097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GAP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875871" y="3050242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GATT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06391" y="2416066"/>
              <a:ext cx="4013733" cy="54073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err="1" smtClean="0"/>
                <a:t>Profiles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3655920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sz="1800" dirty="0"/>
              <a:t>The most common threats in wireless communications are:</a:t>
            </a:r>
          </a:p>
          <a:p>
            <a:pPr lvl="1"/>
            <a:r>
              <a:rPr lang="fi-FI" sz="1400" dirty="0"/>
              <a:t>Passive eavesdropping</a:t>
            </a:r>
          </a:p>
          <a:p>
            <a:pPr lvl="1"/>
            <a:r>
              <a:rPr lang="fi-FI" sz="1400" dirty="0"/>
              <a:t>Man-in-the-Middle (MITM) protection</a:t>
            </a:r>
          </a:p>
          <a:p>
            <a:pPr lvl="1"/>
            <a:r>
              <a:rPr lang="fi-FI" sz="1400" dirty="0"/>
              <a:t>Privacy</a:t>
            </a:r>
          </a:p>
          <a:p>
            <a:pPr marL="283457" lvl="1" indent="0">
              <a:buNone/>
            </a:pPr>
            <a:endParaRPr lang="fi-FI" sz="1400" dirty="0"/>
          </a:p>
          <a:p>
            <a:r>
              <a:rPr lang="en-US" sz="1800" dirty="0"/>
              <a:t>Bluetooth </a:t>
            </a:r>
            <a:r>
              <a:rPr lang="en-US" sz="1800" dirty="0" smtClean="0"/>
              <a:t>provides </a:t>
            </a:r>
            <a:r>
              <a:rPr lang="en-US" sz="1800" dirty="0"/>
              <a:t>three basic security services:</a:t>
            </a:r>
          </a:p>
          <a:p>
            <a:pPr lvl="1"/>
            <a:r>
              <a:rPr lang="en-US" sz="1400" dirty="0"/>
              <a:t>Authentication and authorization:	Establishing trusted relationships between devices</a:t>
            </a:r>
          </a:p>
          <a:p>
            <a:pPr lvl="1"/>
            <a:r>
              <a:rPr lang="en-US" sz="1400" dirty="0"/>
              <a:t>Encryption and data protection: 	Protecting data integrity and confidentiality </a:t>
            </a:r>
          </a:p>
          <a:p>
            <a:pPr lvl="1"/>
            <a:r>
              <a:rPr lang="en-US" sz="1400" dirty="0"/>
              <a:t>Privacy and confidentiality:  	Preventing device tracking</a:t>
            </a:r>
          </a:p>
          <a:p>
            <a:pPr marL="283457" lvl="1" indent="0">
              <a:buNone/>
            </a:pPr>
            <a:endParaRPr lang="en-US" dirty="0"/>
          </a:p>
          <a:p>
            <a:r>
              <a:rPr lang="en-US" sz="1800" dirty="0"/>
              <a:t>The Bluetooth security model includes five security features: </a:t>
            </a:r>
          </a:p>
          <a:p>
            <a:pPr lvl="1"/>
            <a:r>
              <a:rPr lang="en-US" sz="1400" dirty="0"/>
              <a:t>Pairing: 		the process for creating shared secret keys</a:t>
            </a:r>
          </a:p>
          <a:p>
            <a:pPr lvl="1"/>
            <a:r>
              <a:rPr lang="en-US" sz="1400" dirty="0"/>
              <a:t>Bonding: 		storing the keys created during pairing so they can be used later</a:t>
            </a:r>
          </a:p>
          <a:p>
            <a:pPr lvl="1"/>
            <a:r>
              <a:rPr lang="en-US" sz="1400" dirty="0"/>
              <a:t>Device authentication: 	verification of stored keys</a:t>
            </a:r>
          </a:p>
          <a:p>
            <a:pPr lvl="1"/>
            <a:r>
              <a:rPr lang="en-US" sz="1400" dirty="0"/>
              <a:t>Encryption: 		data confidentiality</a:t>
            </a:r>
          </a:p>
          <a:p>
            <a:pPr lvl="1"/>
            <a:r>
              <a:rPr lang="en-US" sz="1400" dirty="0"/>
              <a:t>Message integrity: 	protection against data alteration</a:t>
            </a:r>
          </a:p>
          <a:p>
            <a:pPr lvl="1"/>
            <a:endParaRPr lang="fi-FI" sz="1400" dirty="0"/>
          </a:p>
          <a:p>
            <a:r>
              <a:rPr lang="fi-FI" sz="1800" dirty="0"/>
              <a:t>All security algorithms or mechanisms used in Bluetooth </a:t>
            </a:r>
            <a:r>
              <a:rPr lang="fi-FI" sz="1800" dirty="0" smtClean="0"/>
              <a:t>are </a:t>
            </a:r>
            <a:r>
              <a:rPr lang="fi-FI" sz="1800" dirty="0"/>
              <a:t>either FIPS or NIST approved</a:t>
            </a: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Bluetooth</a:t>
            </a:r>
            <a:r>
              <a:rPr lang="hu-HU" dirty="0"/>
              <a:t> </a:t>
            </a:r>
            <a:r>
              <a:rPr lang="hu-HU" dirty="0" err="1" smtClean="0"/>
              <a:t>Security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Silicon Labs Confidential</a:t>
            </a:r>
          </a:p>
        </p:txBody>
      </p:sp>
    </p:spTree>
    <p:extLst>
      <p:ext uri="{BB962C8B-B14F-4D97-AF65-F5344CB8AC3E}">
        <p14:creationId xmlns:p14="http://schemas.microsoft.com/office/powerpoint/2010/main" val="225605419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Pairing</a:t>
            </a:r>
          </a:p>
          <a:p>
            <a:pPr lvl="1"/>
            <a:r>
              <a:rPr lang="fi-FI" dirty="0"/>
              <a:t>Is the process of creating trusted relationships between devices</a:t>
            </a:r>
          </a:p>
          <a:p>
            <a:pPr lvl="1"/>
            <a:r>
              <a:rPr lang="fi-FI" dirty="0"/>
              <a:t>Used to generate and exchange security </a:t>
            </a:r>
            <a:r>
              <a:rPr lang="fi-FI" dirty="0" smtClean="0"/>
              <a:t>keys</a:t>
            </a:r>
            <a:r>
              <a:rPr lang="hu-HU" dirty="0" smtClean="0"/>
              <a:t> (</a:t>
            </a:r>
            <a:r>
              <a:rPr lang="fi-FI" dirty="0"/>
              <a:t>Bluetooth uses AES-128 as the encryption </a:t>
            </a:r>
            <a:r>
              <a:rPr lang="fi-FI" dirty="0" smtClean="0"/>
              <a:t>algorithm</a:t>
            </a:r>
            <a:r>
              <a:rPr lang="hu-HU" dirty="0" smtClean="0"/>
              <a:t>)</a:t>
            </a:r>
            <a:endParaRPr lang="fi-FI" dirty="0"/>
          </a:p>
          <a:p>
            <a:pPr lvl="1"/>
            <a:r>
              <a:rPr lang="fi-FI" dirty="0"/>
              <a:t>Used to exchange identity </a:t>
            </a:r>
            <a:r>
              <a:rPr lang="fi-FI" dirty="0" smtClean="0"/>
              <a:t>information</a:t>
            </a:r>
          </a:p>
          <a:p>
            <a:pPr marL="283457" lvl="1" indent="0">
              <a:buNone/>
            </a:pPr>
            <a:endParaRPr lang="fi-FI" dirty="0"/>
          </a:p>
          <a:p>
            <a:r>
              <a:rPr lang="en-US" dirty="0"/>
              <a:t>Bluetooth </a:t>
            </a:r>
            <a:r>
              <a:rPr lang="en-US" dirty="0" smtClean="0"/>
              <a:t>uses </a:t>
            </a:r>
            <a:r>
              <a:rPr lang="en-US" dirty="0"/>
              <a:t>Secure Simple Pairing (SSP) pairing model</a:t>
            </a:r>
          </a:p>
          <a:p>
            <a:pPr lvl="1"/>
            <a:r>
              <a:rPr lang="en-US" dirty="0"/>
              <a:t>Just works		For devices without UI. No user interaction required. No MITM protection.</a:t>
            </a:r>
          </a:p>
          <a:p>
            <a:pPr lvl="1"/>
            <a:r>
              <a:rPr lang="fi-FI" dirty="0"/>
              <a:t>Passkey entry	User needs to enter a passkey the remote party displays. Provides MITM protection.</a:t>
            </a:r>
          </a:p>
          <a:p>
            <a:pPr lvl="1"/>
            <a:r>
              <a:rPr lang="fi-FI" dirty="0"/>
              <a:t>Numeric comparison	User needs to confirm passkeys both devices display. Provides MITM protection.</a:t>
            </a:r>
          </a:p>
          <a:p>
            <a:pPr lvl="1"/>
            <a:r>
              <a:rPr lang="fi-FI" dirty="0"/>
              <a:t>Out-of-band		Encryption keys exchanged f.ex. using NFC</a:t>
            </a:r>
            <a:endParaRPr lang="en-US" dirty="0"/>
          </a:p>
          <a:p>
            <a:pPr marL="283457" lvl="1" indent="0">
              <a:buNone/>
            </a:pPr>
            <a:endParaRPr lang="en-US" sz="2400" dirty="0"/>
          </a:p>
          <a:p>
            <a:r>
              <a:rPr lang="en-US" dirty="0"/>
              <a:t>Bonding</a:t>
            </a:r>
          </a:p>
          <a:p>
            <a:pPr lvl="1"/>
            <a:r>
              <a:rPr lang="fi-FI" dirty="0"/>
              <a:t>Storing of security keys for future use</a:t>
            </a:r>
          </a:p>
          <a:p>
            <a:pPr lvl="1"/>
            <a:r>
              <a:rPr lang="fi-FI" dirty="0"/>
              <a:t>f.ex. authentication of connections or verifying devices identity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Pairing</a:t>
            </a:r>
            <a:r>
              <a:rPr lang="hu-HU" dirty="0"/>
              <a:t> &amp; </a:t>
            </a:r>
            <a:r>
              <a:rPr lang="hu-HU" dirty="0" err="1"/>
              <a:t>Bonding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Silicon Labs Confidential</a:t>
            </a:r>
          </a:p>
        </p:txBody>
      </p:sp>
    </p:spTree>
    <p:extLst>
      <p:ext uri="{BB962C8B-B14F-4D97-AF65-F5344CB8AC3E}">
        <p14:creationId xmlns:p14="http://schemas.microsoft.com/office/powerpoint/2010/main" val="2177314204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49778020"/>
              </p:ext>
            </p:extLst>
          </p:nvPr>
        </p:nvGraphicFramePr>
        <p:xfrm>
          <a:off x="457199" y="914399"/>
          <a:ext cx="11277604" cy="548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4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40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71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8442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3254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3467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860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90171">
                <a:tc rowSpan="2" gridSpan="2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 b="1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>
                          <a:effectLst/>
                        </a:rPr>
                        <a:t>Initiator</a:t>
                      </a:r>
                      <a:endParaRPr lang="en-US" sz="1600" b="1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9327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DisplayOnly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DisplayYesNo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KeyboardOnly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NoInputNoOutput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KeyboardDisplay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26977">
                <a:tc rowSpan="5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Responder</a:t>
                      </a:r>
                      <a:endParaRPr lang="en-US" sz="1600" b="1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>
                          <a:effectLst/>
                        </a:rPr>
                        <a:t>DisplayOnly</a:t>
                      </a:r>
                      <a:endParaRPr lang="en-US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Just Works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Just Works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Passkey Entry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(R displays,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 I inputs)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Just Works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Passkey Entry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(R displays,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 I inputs)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35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>
                          <a:effectLst/>
                        </a:rPr>
                        <a:t>DisplayYesNo</a:t>
                      </a:r>
                      <a:endParaRPr lang="en-US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Just Works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Numeric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Comparision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Passkey Entry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(R displays,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 I inputs)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Just Works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</a:rPr>
                        <a:t>Numeric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 err="1">
                          <a:effectLst/>
                        </a:rPr>
                        <a:t>Comparision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01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KeyboardOnly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Passkey Entry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(I displays,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 R inputs)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Passkey Entry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(I displays,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 R inputs)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Passkey Entry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(R and I inputs)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Just Works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Passkey Entry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(I displays,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 R inputs)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286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>
                          <a:effectLst/>
                        </a:rPr>
                        <a:t>NoInputNoOutput</a:t>
                      </a:r>
                      <a:endParaRPr lang="en-US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Just Works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Just Works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Just Works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Just Works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Just Works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65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KeyboardDisplay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Passkey Entry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(I displays,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 R inputs)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Numeric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Comparision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Passkey Entry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(R displays,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 I inputs)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Just Works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</a:rPr>
                        <a:t>Numeric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 err="1">
                          <a:effectLst/>
                        </a:rPr>
                        <a:t>Comparision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Pairing</a:t>
            </a:r>
            <a:r>
              <a:rPr lang="hu-HU" dirty="0"/>
              <a:t> &amp; </a:t>
            </a:r>
            <a:r>
              <a:rPr lang="hu-HU" dirty="0" err="1"/>
              <a:t>Bonding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Silicon Labs Confidential</a:t>
            </a:r>
          </a:p>
        </p:txBody>
      </p:sp>
    </p:spTree>
    <p:extLst>
      <p:ext uri="{BB962C8B-B14F-4D97-AF65-F5344CB8AC3E}">
        <p14:creationId xmlns:p14="http://schemas.microsoft.com/office/powerpoint/2010/main" val="312893917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4038274234"/>
              </p:ext>
            </p:extLst>
          </p:nvPr>
        </p:nvGraphicFramePr>
        <p:xfrm>
          <a:off x="1174173" y="1828800"/>
          <a:ext cx="5347855" cy="3916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217479501"/>
              </p:ext>
            </p:extLst>
          </p:nvPr>
        </p:nvGraphicFramePr>
        <p:xfrm>
          <a:off x="1174173" y="457200"/>
          <a:ext cx="5347855" cy="3916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Privacy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sz="2000" dirty="0"/>
              <a:t>Bluetooth </a:t>
            </a:r>
            <a:r>
              <a:rPr lang="fi-FI" sz="2000" dirty="0" smtClean="0"/>
              <a:t>provides </a:t>
            </a:r>
            <a:r>
              <a:rPr lang="fi-FI" sz="2000" dirty="0"/>
              <a:t>privacy protection</a:t>
            </a:r>
          </a:p>
          <a:p>
            <a:endParaRPr lang="fi-FI" sz="1800" dirty="0"/>
          </a:p>
          <a:p>
            <a:r>
              <a:rPr lang="fi-FI" sz="2000" dirty="0" smtClean="0"/>
              <a:t>Devices </a:t>
            </a:r>
            <a:r>
              <a:rPr lang="fi-FI" sz="2000" dirty="0"/>
              <a:t>can either use public or private (random) addresses</a:t>
            </a:r>
          </a:p>
          <a:p>
            <a:pPr lvl="1">
              <a:lnSpc>
                <a:spcPct val="110000"/>
              </a:lnSpc>
            </a:pPr>
            <a:r>
              <a:rPr lang="fi-FI" sz="1800" dirty="0"/>
              <a:t>Public address is fixed and unique to a device</a:t>
            </a:r>
          </a:p>
          <a:p>
            <a:pPr lvl="1">
              <a:lnSpc>
                <a:spcPct val="110000"/>
              </a:lnSpc>
            </a:pPr>
            <a:r>
              <a:rPr lang="fi-FI" sz="1800" dirty="0"/>
              <a:t>Random address can change over time and hides the public address from unwanted devices</a:t>
            </a:r>
          </a:p>
          <a:p>
            <a:pPr lvl="1">
              <a:lnSpc>
                <a:spcPct val="110000"/>
              </a:lnSpc>
            </a:pPr>
            <a:endParaRPr lang="fi-FI" sz="1800" dirty="0"/>
          </a:p>
          <a:p>
            <a:pPr>
              <a:lnSpc>
                <a:spcPct val="110000"/>
              </a:lnSpc>
            </a:pPr>
            <a:r>
              <a:rPr lang="fi-FI" sz="2000" dirty="0"/>
              <a:t>Bonded devices can resolve the public addres</a:t>
            </a:r>
            <a:r>
              <a:rPr lang="hu-HU" sz="2000" dirty="0"/>
              <a:t>s</a:t>
            </a:r>
            <a:endParaRPr lang="fi-FI" sz="1400" dirty="0"/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Silicon Labs Confidential</a:t>
            </a:r>
          </a:p>
        </p:txBody>
      </p:sp>
      <p:sp>
        <p:nvSpPr>
          <p:cNvPr id="10" name="Down Arrow 9"/>
          <p:cNvSpPr/>
          <p:nvPr/>
        </p:nvSpPr>
        <p:spPr>
          <a:xfrm>
            <a:off x="1947553" y="2933205"/>
            <a:ext cx="154379" cy="415637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3671454" y="2933204"/>
            <a:ext cx="154379" cy="415637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5298373" y="2933203"/>
            <a:ext cx="154379" cy="415637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537585" y="1568315"/>
            <a:ext cx="2267737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2400" dirty="0" smtClean="0"/>
              <a:t>Random </a:t>
            </a:r>
            <a:r>
              <a:rPr lang="hu-HU" sz="2400" dirty="0" err="1" smtClean="0"/>
              <a:t>address</a:t>
            </a:r>
            <a:endParaRPr lang="en-US" sz="2400" dirty="0" err="1" smtClean="0"/>
          </a:p>
        </p:txBody>
      </p:sp>
      <p:sp>
        <p:nvSpPr>
          <p:cNvPr id="14" name="TextBox 13"/>
          <p:cNvSpPr txBox="1"/>
          <p:nvPr/>
        </p:nvSpPr>
        <p:spPr>
          <a:xfrm>
            <a:off x="2024742" y="2941012"/>
            <a:ext cx="634790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200" dirty="0" err="1" smtClean="0"/>
              <a:t>resolve</a:t>
            </a:r>
            <a:endParaRPr lang="en-US" sz="1200" dirty="0" err="1" smtClean="0"/>
          </a:p>
        </p:txBody>
      </p:sp>
      <p:sp>
        <p:nvSpPr>
          <p:cNvPr id="15" name="TextBox 14"/>
          <p:cNvSpPr txBox="1"/>
          <p:nvPr/>
        </p:nvSpPr>
        <p:spPr>
          <a:xfrm>
            <a:off x="3756133" y="2941011"/>
            <a:ext cx="634790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200" dirty="0" err="1" smtClean="0"/>
              <a:t>resolve</a:t>
            </a:r>
            <a:endParaRPr lang="en-US" sz="1200" dirty="0" err="1" smtClean="0"/>
          </a:p>
        </p:txBody>
      </p:sp>
      <p:sp>
        <p:nvSpPr>
          <p:cNvPr id="16" name="TextBox 15"/>
          <p:cNvSpPr txBox="1"/>
          <p:nvPr/>
        </p:nvSpPr>
        <p:spPr>
          <a:xfrm>
            <a:off x="5464244" y="2941010"/>
            <a:ext cx="634790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200" dirty="0" err="1" smtClean="0"/>
              <a:t>resolve</a:t>
            </a:r>
            <a:endParaRPr lang="en-US" sz="1200" dirty="0" err="1" smtClean="0"/>
          </a:p>
        </p:txBody>
      </p:sp>
      <p:sp>
        <p:nvSpPr>
          <p:cNvPr id="17" name="TextBox 16"/>
          <p:cNvSpPr txBox="1"/>
          <p:nvPr/>
        </p:nvSpPr>
        <p:spPr>
          <a:xfrm>
            <a:off x="2683459" y="4143356"/>
            <a:ext cx="1975990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2400" dirty="0" smtClean="0"/>
              <a:t>Public </a:t>
            </a:r>
            <a:r>
              <a:rPr lang="hu-HU" sz="2400" dirty="0" err="1" smtClean="0"/>
              <a:t>address</a:t>
            </a:r>
            <a:endParaRPr lang="en-US" sz="2400" dirty="0" err="1" smtClean="0"/>
          </a:p>
        </p:txBody>
      </p:sp>
    </p:spTree>
    <p:extLst>
      <p:ext uri="{BB962C8B-B14F-4D97-AF65-F5344CB8AC3E}">
        <p14:creationId xmlns:p14="http://schemas.microsoft.com/office/powerpoint/2010/main" val="277186980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Encryption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i-FI" sz="2000" dirty="0"/>
              <a:t>Encryption protects the data confidentiality and integrity</a:t>
            </a:r>
          </a:p>
          <a:p>
            <a:endParaRPr lang="fi-FI" sz="2000" dirty="0"/>
          </a:p>
          <a:p>
            <a:r>
              <a:rPr lang="fi-FI" sz="2000" dirty="0"/>
              <a:t>Paired or bonded devices can encrypt/decrypt data sent within a connection</a:t>
            </a:r>
          </a:p>
          <a:p>
            <a:endParaRPr lang="fi-FI" sz="2000" dirty="0"/>
          </a:p>
          <a:p>
            <a:r>
              <a:rPr lang="fi-FI" sz="2000" dirty="0"/>
              <a:t>Bluetooth </a:t>
            </a:r>
            <a:r>
              <a:rPr lang="fi-FI" sz="2000" dirty="0" smtClean="0"/>
              <a:t>uses </a:t>
            </a:r>
            <a:r>
              <a:rPr lang="fi-FI" sz="2000" dirty="0"/>
              <a:t>AES-128 as the encryption algorithm</a:t>
            </a:r>
          </a:p>
          <a:p>
            <a:pPr lvl="1"/>
            <a:endParaRPr lang="fi-FI" dirty="0"/>
          </a:p>
          <a:p>
            <a:r>
              <a:rPr lang="fi-FI" sz="2000" dirty="0"/>
              <a:t>Notice: No encryption of broadcast data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812014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3010944"/>
            <a:ext cx="11277600" cy="535531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0731470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29390" y="2353586"/>
            <a:ext cx="11277600" cy="38933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29390" y="1729166"/>
            <a:ext cx="11277600" cy="701731"/>
          </a:xfrm>
        </p:spPr>
        <p:txBody>
          <a:bodyPr/>
          <a:lstStyle/>
          <a:p>
            <a:r>
              <a:rPr lang="hu-HU" sz="4400" dirty="0" err="1"/>
              <a:t>Physical</a:t>
            </a:r>
            <a:r>
              <a:rPr lang="hu-HU" sz="4400" dirty="0"/>
              <a:t> </a:t>
            </a:r>
            <a:r>
              <a:rPr lang="hu-HU" sz="4400" dirty="0" err="1"/>
              <a:t>layer</a:t>
            </a:r>
            <a:endParaRPr lang="en-US" sz="44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529390" y="3421575"/>
            <a:ext cx="3089710" cy="3005616"/>
            <a:chOff x="606391" y="2416066"/>
            <a:chExt cx="4013735" cy="3904492"/>
          </a:xfrm>
        </p:grpSpPr>
        <p:sp>
          <p:nvSpPr>
            <p:cNvPr id="4" name="Rectangle 3"/>
            <p:cNvSpPr/>
            <p:nvPr/>
          </p:nvSpPr>
          <p:spPr>
            <a:xfrm>
              <a:off x="606391" y="5771918"/>
              <a:ext cx="4013735" cy="54864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err="1" smtClean="0"/>
                <a:t>Physical</a:t>
              </a:r>
              <a:r>
                <a:rPr lang="hu-HU" dirty="0" smtClean="0"/>
                <a:t> </a:t>
              </a:r>
              <a:r>
                <a:rPr lang="hu-HU" dirty="0" err="1" smtClean="0"/>
                <a:t>Layer</a:t>
              </a:r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06391" y="5211047"/>
              <a:ext cx="4013734" cy="480772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Link </a:t>
              </a:r>
              <a:r>
                <a:rPr lang="hu-HU" dirty="0" err="1" smtClean="0"/>
                <a:t>Layer</a:t>
              </a:r>
              <a:endParaRPr lang="en-US" dirty="0"/>
            </a:p>
          </p:txBody>
        </p:sp>
        <p:sp>
          <p:nvSpPr>
            <p:cNvPr id="6" name="Up-Down Arrow 5"/>
            <p:cNvSpPr/>
            <p:nvPr/>
          </p:nvSpPr>
          <p:spPr>
            <a:xfrm>
              <a:off x="2350644" y="4666216"/>
              <a:ext cx="450532" cy="544831"/>
            </a:xfrm>
            <a:prstGeom prst="upDownArrow">
              <a:avLst>
                <a:gd name="adj1" fmla="val 50000"/>
                <a:gd name="adj2" fmla="val 39429"/>
              </a:avLst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06391" y="4180876"/>
              <a:ext cx="4013734" cy="480772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L2CAP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06391" y="3579096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SMP</a:t>
              </a: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875872" y="3579096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ATT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6391" y="3050097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GAP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875871" y="3050242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GATT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06391" y="2416066"/>
              <a:ext cx="4013733" cy="54073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err="1" smtClean="0"/>
                <a:t>Profiles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5122603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Frequency</a:t>
            </a:r>
            <a:r>
              <a:rPr lang="hu-HU" dirty="0"/>
              <a:t> </a:t>
            </a:r>
            <a:r>
              <a:rPr lang="hu-HU" dirty="0" err="1"/>
              <a:t>Allocation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sz="1800" b="1" dirty="0"/>
              <a:t>2.4GHz ISM Band</a:t>
            </a:r>
          </a:p>
          <a:p>
            <a:pPr lvl="1"/>
            <a:r>
              <a:rPr lang="fi-FI" sz="1800" dirty="0"/>
              <a:t>License free in most countries</a:t>
            </a:r>
            <a:endParaRPr lang="hu-HU" sz="1800" dirty="0"/>
          </a:p>
          <a:p>
            <a:pPr marL="283457" lvl="1" indent="0">
              <a:buNone/>
            </a:pPr>
            <a:endParaRPr lang="hu-HU" sz="1800" dirty="0"/>
          </a:p>
          <a:p>
            <a:r>
              <a:rPr lang="fi-FI" sz="1800" b="1" dirty="0"/>
              <a:t>40 channels</a:t>
            </a:r>
          </a:p>
          <a:p>
            <a:pPr lvl="1"/>
            <a:r>
              <a:rPr lang="fi-FI" sz="1800" dirty="0"/>
              <a:t>3 advertisement channels</a:t>
            </a:r>
          </a:p>
          <a:p>
            <a:pPr lvl="1"/>
            <a:r>
              <a:rPr lang="fi-FI" sz="1800" dirty="0"/>
              <a:t>37 data channels</a:t>
            </a:r>
          </a:p>
          <a:p>
            <a:pPr lvl="1"/>
            <a:r>
              <a:rPr lang="fi-FI" sz="1800" b="1" dirty="0"/>
              <a:t>2 MHz</a:t>
            </a:r>
            <a:r>
              <a:rPr lang="fi-FI" sz="1800" dirty="0"/>
              <a:t> wide</a:t>
            </a:r>
            <a:r>
              <a:rPr lang="hu-HU" sz="1800" dirty="0"/>
              <a:t> </a:t>
            </a:r>
            <a:r>
              <a:rPr lang="hu-HU" sz="1800" dirty="0" err="1"/>
              <a:t>each</a:t>
            </a:r>
            <a:endParaRPr lang="hu-HU" sz="1800" dirty="0"/>
          </a:p>
          <a:p>
            <a:pPr lvl="1"/>
            <a:endParaRPr lang="hu-HU" sz="1800" dirty="0"/>
          </a:p>
          <a:p>
            <a:r>
              <a:rPr lang="hu-HU" sz="1800" b="1" dirty="0"/>
              <a:t>GFSK </a:t>
            </a:r>
            <a:r>
              <a:rPr lang="hu-HU" sz="1800" b="1" dirty="0" err="1"/>
              <a:t>modulation</a:t>
            </a:r>
            <a:endParaRPr lang="hu-HU" sz="1800" dirty="0"/>
          </a:p>
          <a:p>
            <a:endParaRPr lang="fi-FI" sz="1800" dirty="0"/>
          </a:p>
          <a:p>
            <a:r>
              <a:rPr lang="fi-FI" sz="1800" b="1" dirty="0"/>
              <a:t>Uses Adaptive Frequency Hopping (AFH)</a:t>
            </a:r>
          </a:p>
          <a:p>
            <a:pPr lvl="1"/>
            <a:r>
              <a:rPr lang="fi-FI" sz="1800" dirty="0"/>
              <a:t>Reliable</a:t>
            </a:r>
          </a:p>
          <a:p>
            <a:pPr lvl="1"/>
            <a:r>
              <a:rPr lang="fi-FI" sz="1800" dirty="0"/>
              <a:t>Robust</a:t>
            </a:r>
          </a:p>
          <a:p>
            <a:pPr lvl="1"/>
            <a:r>
              <a:rPr lang="fi-FI" sz="1800" dirty="0"/>
              <a:t>Adapts to interference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pic>
        <p:nvPicPr>
          <p:cNvPr id="9" name="Picture 2" descr="C:\Mikko\SVN\PM-CS\0000-pm\0000-PPM\BLE\BLE_documentation\Doc_images\BLE_physical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406861"/>
            <a:ext cx="5175250" cy="2501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708560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Frequency</a:t>
            </a:r>
            <a:r>
              <a:rPr lang="hu-HU" dirty="0"/>
              <a:t> </a:t>
            </a:r>
            <a:r>
              <a:rPr lang="hu-HU" dirty="0" err="1"/>
              <a:t>Allocation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i-FI" sz="1800" b="1" dirty="0"/>
              <a:t>1 Mbps bit rate</a:t>
            </a:r>
          </a:p>
          <a:p>
            <a:pPr lvl="1"/>
            <a:r>
              <a:rPr lang="fi-FI" sz="1800" dirty="0"/>
              <a:t>Typical throughput &lt;= </a:t>
            </a:r>
            <a:r>
              <a:rPr lang="hu-HU" sz="1800" dirty="0" smtClean="0"/>
              <a:t>65</a:t>
            </a:r>
            <a:r>
              <a:rPr lang="fi-FI" sz="1800" dirty="0" smtClean="0"/>
              <a:t>0</a:t>
            </a:r>
            <a:r>
              <a:rPr lang="hu-HU" sz="1800" dirty="0" smtClean="0"/>
              <a:t> </a:t>
            </a:r>
            <a:r>
              <a:rPr lang="fi-FI" sz="1800" dirty="0" smtClean="0"/>
              <a:t>kbps </a:t>
            </a:r>
            <a:endParaRPr lang="hu-HU" sz="1800" dirty="0" smtClean="0"/>
          </a:p>
          <a:p>
            <a:pPr lvl="1"/>
            <a:r>
              <a:rPr lang="hu-HU" sz="1800" dirty="0" err="1" smtClean="0"/>
              <a:t>Bluetooth</a:t>
            </a:r>
            <a:r>
              <a:rPr lang="hu-HU" sz="1800" dirty="0" smtClean="0"/>
              <a:t> </a:t>
            </a:r>
            <a:r>
              <a:rPr lang="fi-FI" sz="1800" dirty="0" smtClean="0"/>
              <a:t>5.0</a:t>
            </a:r>
            <a:r>
              <a:rPr lang="hu-HU" sz="1800" dirty="0" smtClean="0"/>
              <a:t> </a:t>
            </a:r>
            <a:r>
              <a:rPr lang="hu-HU" sz="1800" dirty="0" err="1" smtClean="0"/>
              <a:t>adds</a:t>
            </a:r>
            <a:r>
              <a:rPr lang="hu-HU" sz="1800" dirty="0" smtClean="0"/>
              <a:t> </a:t>
            </a:r>
            <a:r>
              <a:rPr lang="hu-HU" sz="1800" dirty="0" err="1" smtClean="0"/>
              <a:t>support</a:t>
            </a:r>
            <a:r>
              <a:rPr lang="hu-HU" sz="1800" dirty="0" smtClean="0"/>
              <a:t> </a:t>
            </a:r>
            <a:r>
              <a:rPr lang="hu-HU" sz="1800" dirty="0" err="1" smtClean="0"/>
              <a:t>for</a:t>
            </a:r>
            <a:r>
              <a:rPr lang="hu-HU" sz="1800" dirty="0" smtClean="0"/>
              <a:t> </a:t>
            </a:r>
            <a:r>
              <a:rPr lang="hu-HU" sz="1800" b="1" dirty="0" smtClean="0"/>
              <a:t>2 </a:t>
            </a:r>
            <a:r>
              <a:rPr lang="hu-HU" sz="1800" b="1" dirty="0" err="1" smtClean="0"/>
              <a:t>Mbps</a:t>
            </a:r>
            <a:r>
              <a:rPr lang="hu-HU" sz="1800" b="1" dirty="0"/>
              <a:t/>
            </a:r>
            <a:br>
              <a:rPr lang="hu-HU" sz="1800" b="1" dirty="0"/>
            </a:br>
            <a:r>
              <a:rPr lang="hu-HU" sz="1800" dirty="0" smtClean="0"/>
              <a:t>(</a:t>
            </a:r>
            <a:r>
              <a:rPr lang="hu-HU" sz="1800" dirty="0" err="1" smtClean="0"/>
              <a:t>throughput</a:t>
            </a:r>
            <a:r>
              <a:rPr lang="hu-HU" sz="1800" dirty="0" smtClean="0"/>
              <a:t> &lt;= 1300 </a:t>
            </a:r>
            <a:r>
              <a:rPr lang="hu-HU" sz="1800" dirty="0" err="1" smtClean="0"/>
              <a:t>kbps</a:t>
            </a:r>
            <a:r>
              <a:rPr lang="hu-HU" sz="1800" dirty="0" smtClean="0"/>
              <a:t>)</a:t>
            </a:r>
            <a:endParaRPr lang="fi-FI" sz="1800" dirty="0"/>
          </a:p>
          <a:p>
            <a:pPr marL="514350" lvl="1" indent="0">
              <a:buNone/>
            </a:pPr>
            <a:endParaRPr lang="fi-FI" sz="1800" b="1" dirty="0"/>
          </a:p>
          <a:p>
            <a:r>
              <a:rPr lang="fi-FI" sz="1800" b="1" dirty="0"/>
              <a:t>TX power up to +20 dBm</a:t>
            </a:r>
          </a:p>
          <a:p>
            <a:pPr lvl="1"/>
            <a:r>
              <a:rPr lang="fi-FI" sz="1800" dirty="0"/>
              <a:t>Was limited by CE and FCC regulations</a:t>
            </a:r>
          </a:p>
          <a:p>
            <a:pPr lvl="1"/>
            <a:r>
              <a:rPr lang="fi-FI" sz="1800" dirty="0"/>
              <a:t>Addendum 5 (Dec 2016) increases to +20 dBm</a:t>
            </a:r>
          </a:p>
          <a:p>
            <a:pPr lvl="2"/>
            <a:r>
              <a:rPr lang="fi-FI" sz="1600" dirty="0"/>
              <a:t>Also re-introduces power class designations</a:t>
            </a:r>
          </a:p>
          <a:p>
            <a:pPr lvl="1"/>
            <a:endParaRPr lang="fi-FI" sz="1800" dirty="0"/>
          </a:p>
          <a:p>
            <a:r>
              <a:rPr lang="fi-FI" sz="1800" b="1" dirty="0"/>
              <a:t>Range</a:t>
            </a:r>
          </a:p>
          <a:p>
            <a:pPr lvl="1"/>
            <a:r>
              <a:rPr lang="fi-FI" sz="1800" dirty="0"/>
              <a:t>0 – 500 meters</a:t>
            </a:r>
          </a:p>
          <a:p>
            <a:pPr lvl="1"/>
            <a:r>
              <a:rPr lang="fi-FI" sz="1800" dirty="0"/>
              <a:t>Typically 0-50 meters to a smart phone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pic>
        <p:nvPicPr>
          <p:cNvPr id="7" name="Picture 2" descr="C:\Mikko\SVN\PM-CS\0000-pm\0000-PPM\BLE\BLE_documentation\Doc_images\BLE_physical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850" y="2364005"/>
            <a:ext cx="5308270" cy="2587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45595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Timing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0"/>
          </p:nvPr>
        </p:nvSpPr>
        <p:spPr>
          <a:xfrm>
            <a:off x="685799" y="1143000"/>
            <a:ext cx="10820401" cy="2385291"/>
          </a:xfrm>
        </p:spPr>
        <p:txBody>
          <a:bodyPr/>
          <a:lstStyle/>
          <a:p>
            <a:pPr lvl="1"/>
            <a:r>
              <a:rPr lang="hu-HU" b="1" dirty="0"/>
              <a:t>Master</a:t>
            </a:r>
            <a:r>
              <a:rPr lang="hu-HU" dirty="0"/>
              <a:t> </a:t>
            </a:r>
            <a:r>
              <a:rPr lang="hu-HU" dirty="0" err="1"/>
              <a:t>sends</a:t>
            </a:r>
            <a:r>
              <a:rPr lang="hu-HU" dirty="0"/>
              <a:t> </a:t>
            </a:r>
            <a:r>
              <a:rPr lang="hu-HU" dirty="0" err="1" smtClean="0"/>
              <a:t>at</a:t>
            </a:r>
            <a:r>
              <a:rPr lang="hu-HU" dirty="0" smtClean="0"/>
              <a:t> </a:t>
            </a:r>
            <a:r>
              <a:rPr lang="hu-HU" dirty="0" err="1" smtClean="0"/>
              <a:t>least</a:t>
            </a:r>
            <a:r>
              <a:rPr lang="hu-HU" dirty="0" smtClean="0"/>
              <a:t> </a:t>
            </a:r>
            <a:r>
              <a:rPr lang="hu-HU" dirty="0" err="1" smtClean="0"/>
              <a:t>one</a:t>
            </a:r>
            <a:r>
              <a:rPr lang="hu-HU" dirty="0" smtClean="0"/>
              <a:t> </a:t>
            </a:r>
            <a:r>
              <a:rPr lang="hu-HU" dirty="0" err="1" smtClean="0"/>
              <a:t>packet</a:t>
            </a:r>
            <a:r>
              <a:rPr lang="hu-HU" dirty="0" smtClean="0"/>
              <a:t> </a:t>
            </a:r>
            <a:r>
              <a:rPr lang="hu-HU" dirty="0" err="1"/>
              <a:t>every</a:t>
            </a:r>
            <a:r>
              <a:rPr lang="hu-HU" dirty="0"/>
              <a:t> </a:t>
            </a:r>
            <a:r>
              <a:rPr lang="hu-HU" i="1" dirty="0" err="1"/>
              <a:t>connection</a:t>
            </a:r>
            <a:r>
              <a:rPr lang="hu-HU" i="1" dirty="0"/>
              <a:t> </a:t>
            </a:r>
            <a:r>
              <a:rPr lang="hu-HU" i="1" dirty="0" err="1"/>
              <a:t>interval</a:t>
            </a:r>
            <a:r>
              <a:rPr lang="hu-HU" dirty="0"/>
              <a:t> (</a:t>
            </a:r>
            <a:r>
              <a:rPr lang="hu-HU" dirty="0" err="1"/>
              <a:t>even</a:t>
            </a:r>
            <a:r>
              <a:rPr lang="hu-HU" dirty="0"/>
              <a:t> </a:t>
            </a:r>
            <a:r>
              <a:rPr lang="hu-HU" dirty="0" err="1"/>
              <a:t>if</a:t>
            </a:r>
            <a:r>
              <a:rPr lang="hu-HU" dirty="0"/>
              <a:t> </a:t>
            </a:r>
            <a:r>
              <a:rPr lang="hu-HU" dirty="0" err="1"/>
              <a:t>there</a:t>
            </a:r>
            <a:r>
              <a:rPr lang="hu-HU" dirty="0"/>
              <a:t> is no </a:t>
            </a:r>
            <a:r>
              <a:rPr lang="hu-HU" dirty="0" err="1"/>
              <a:t>data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send</a:t>
            </a:r>
            <a:r>
              <a:rPr lang="hu-HU" dirty="0"/>
              <a:t>)</a:t>
            </a:r>
          </a:p>
          <a:p>
            <a:pPr lvl="1"/>
            <a:r>
              <a:rPr lang="hu-HU" b="1" dirty="0"/>
              <a:t>Slave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send</a:t>
            </a:r>
            <a:r>
              <a:rPr lang="hu-HU" dirty="0"/>
              <a:t> a </a:t>
            </a:r>
            <a:r>
              <a:rPr lang="hu-HU" dirty="0" err="1"/>
              <a:t>packet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dirty="0" err="1"/>
              <a:t>a</a:t>
            </a:r>
            <a:r>
              <a:rPr lang="hu-HU" dirty="0"/>
              <a:t> </a:t>
            </a:r>
            <a:r>
              <a:rPr lang="hu-HU" dirty="0" err="1"/>
              <a:t>response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packet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b="1" dirty="0" err="1" smtClean="0"/>
              <a:t>master</a:t>
            </a:r>
            <a:r>
              <a:rPr lang="hu-HU" dirty="0" smtClean="0"/>
              <a:t> </a:t>
            </a:r>
            <a:r>
              <a:rPr lang="hu-HU" dirty="0" err="1" smtClean="0"/>
              <a:t>after</a:t>
            </a:r>
            <a:r>
              <a:rPr lang="hu-HU" dirty="0" smtClean="0"/>
              <a:t> 150us IFS (</a:t>
            </a:r>
            <a:r>
              <a:rPr lang="hu-HU" dirty="0" err="1" smtClean="0"/>
              <a:t>inter-frame</a:t>
            </a:r>
            <a:r>
              <a:rPr lang="hu-HU" dirty="0" smtClean="0"/>
              <a:t> </a:t>
            </a:r>
            <a:r>
              <a:rPr lang="hu-HU" dirty="0" err="1" smtClean="0"/>
              <a:t>spacing</a:t>
            </a:r>
            <a:r>
              <a:rPr lang="hu-HU" dirty="0" smtClean="0"/>
              <a:t>)</a:t>
            </a:r>
            <a:endParaRPr lang="hu-HU" dirty="0"/>
          </a:p>
          <a:p>
            <a:pPr lvl="1"/>
            <a:r>
              <a:rPr lang="fi-FI" i="1" dirty="0"/>
              <a:t>Connection interval </a:t>
            </a:r>
            <a:r>
              <a:rPr lang="fi-FI" dirty="0"/>
              <a:t>varies from 7.5ms to 4000ms</a:t>
            </a:r>
          </a:p>
          <a:p>
            <a:pPr lvl="1"/>
            <a:r>
              <a:rPr lang="fi-FI" dirty="0"/>
              <a:t>Data payload </a:t>
            </a:r>
            <a:r>
              <a:rPr lang="hu-HU" dirty="0" err="1"/>
              <a:t>varies</a:t>
            </a:r>
            <a:r>
              <a:rPr lang="hu-HU" dirty="0"/>
              <a:t> </a:t>
            </a:r>
            <a:r>
              <a:rPr lang="fi-FI" dirty="0"/>
              <a:t>between 20 and </a:t>
            </a:r>
            <a:r>
              <a:rPr lang="hu-HU" dirty="0" smtClean="0"/>
              <a:t>244 </a:t>
            </a:r>
            <a:r>
              <a:rPr lang="fi-FI" dirty="0" smtClean="0"/>
              <a:t>bytes</a:t>
            </a:r>
            <a:r>
              <a:rPr lang="hu-HU" dirty="0" smtClean="0"/>
              <a:t> / </a:t>
            </a:r>
            <a:r>
              <a:rPr lang="hu-HU" dirty="0" err="1" smtClean="0"/>
              <a:t>packet</a:t>
            </a:r>
            <a:endParaRPr lang="hu-HU" dirty="0" smtClean="0"/>
          </a:p>
          <a:p>
            <a:pPr lvl="1"/>
            <a:r>
              <a:rPr lang="hu-HU" dirty="0" err="1" smtClean="0"/>
              <a:t>Multiple</a:t>
            </a:r>
            <a:r>
              <a:rPr lang="hu-HU" dirty="0" smtClean="0"/>
              <a:t> </a:t>
            </a:r>
            <a:r>
              <a:rPr lang="hu-HU" dirty="0" err="1" smtClean="0"/>
              <a:t>packets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be </a:t>
            </a:r>
            <a:r>
              <a:rPr lang="hu-HU" dirty="0" err="1" smtClean="0"/>
              <a:t>sent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one</a:t>
            </a:r>
            <a:r>
              <a:rPr lang="hu-HU" dirty="0" smtClean="0"/>
              <a:t> </a:t>
            </a:r>
            <a:r>
              <a:rPr lang="hu-HU" dirty="0" err="1" smtClean="0"/>
              <a:t>connection</a:t>
            </a:r>
            <a:r>
              <a:rPr lang="hu-HU" dirty="0" smtClean="0"/>
              <a:t> </a:t>
            </a:r>
            <a:r>
              <a:rPr lang="hu-HU" dirty="0" err="1" smtClean="0"/>
              <a:t>interval</a:t>
            </a:r>
            <a:endParaRPr lang="hu-HU" dirty="0" smtClean="0"/>
          </a:p>
          <a:p>
            <a:pPr lvl="1"/>
            <a:r>
              <a:rPr lang="fi-FI" dirty="0">
                <a:ea typeface="Segoe UI" panose="020B0502040204020203" pitchFamily="34" charset="0"/>
                <a:cs typeface="Segoe UI" panose="020B0502040204020203" pitchFamily="34" charset="0"/>
              </a:rPr>
              <a:t>Slave devices can use </a:t>
            </a:r>
            <a:r>
              <a:rPr lang="fi-FI" i="1" dirty="0">
                <a:ea typeface="Segoe UI" panose="020B0502040204020203" pitchFamily="34" charset="0"/>
                <a:cs typeface="Segoe UI" panose="020B0502040204020203" pitchFamily="34" charset="0"/>
              </a:rPr>
              <a:t>slave latency </a:t>
            </a:r>
            <a:r>
              <a:rPr lang="fi-FI" dirty="0">
                <a:ea typeface="Segoe UI" panose="020B0502040204020203" pitchFamily="34" charset="0"/>
                <a:cs typeface="Segoe UI" panose="020B0502040204020203" pitchFamily="34" charset="0"/>
              </a:rPr>
              <a:t>– enables them to skip N connection intervals when there is no data to transmit</a:t>
            </a:r>
          </a:p>
          <a:p>
            <a:pPr lvl="1"/>
            <a:endParaRPr lang="hu-HU" dirty="0" smtClean="0"/>
          </a:p>
          <a:p>
            <a:pPr lvl="1"/>
            <a:endParaRPr lang="fi-FI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Silicon Labs Confidential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4114" y="4098965"/>
            <a:ext cx="720000" cy="5264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err="1" smtClean="0"/>
              <a:t>master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1764805" y="4098965"/>
            <a:ext cx="720000" cy="5264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err="1" smtClean="0"/>
              <a:t>slave</a:t>
            </a:r>
            <a:endParaRPr lang="en-US" sz="1400" dirty="0"/>
          </a:p>
        </p:txBody>
      </p:sp>
      <p:cxnSp>
        <p:nvCxnSpPr>
          <p:cNvPr id="13" name="Straight Arrow Connector 12"/>
          <p:cNvCxnSpPr>
            <a:stCxn id="10" idx="3"/>
            <a:endCxn id="11" idx="1"/>
          </p:cNvCxnSpPr>
          <p:nvPr/>
        </p:nvCxnSpPr>
        <p:spPr>
          <a:xfrm>
            <a:off x="1344114" y="4362202"/>
            <a:ext cx="42069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905496" y="4098965"/>
            <a:ext cx="720000" cy="526473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err="1" smtClean="0"/>
              <a:t>master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>
            <a:off x="4046187" y="4098965"/>
            <a:ext cx="720000" cy="526473"/>
          </a:xfrm>
          <a:prstGeom prst="rect">
            <a:avLst/>
          </a:prstGeom>
          <a:solidFill>
            <a:schemeClr val="accent3">
              <a:alpha val="2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err="1" smtClean="0"/>
              <a:t>slave</a:t>
            </a:r>
            <a:endParaRPr lang="en-US" sz="1400" dirty="0"/>
          </a:p>
        </p:txBody>
      </p:sp>
      <p:cxnSp>
        <p:nvCxnSpPr>
          <p:cNvPr id="16" name="Straight Arrow Connector 15"/>
          <p:cNvCxnSpPr>
            <a:stCxn id="14" idx="3"/>
            <a:endCxn id="15" idx="1"/>
          </p:cNvCxnSpPr>
          <p:nvPr/>
        </p:nvCxnSpPr>
        <p:spPr>
          <a:xfrm>
            <a:off x="3625496" y="4362202"/>
            <a:ext cx="420691" cy="0"/>
          </a:xfrm>
          <a:prstGeom prst="straightConnector1">
            <a:avLst/>
          </a:prstGeom>
          <a:ln>
            <a:solidFill>
              <a:schemeClr val="accent1">
                <a:alpha val="1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186878" y="4098965"/>
            <a:ext cx="720000" cy="5264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err="1" smtClean="0"/>
              <a:t>master</a:t>
            </a:r>
            <a:endParaRPr lang="en-US" sz="1400" dirty="0"/>
          </a:p>
        </p:txBody>
      </p:sp>
      <p:sp>
        <p:nvSpPr>
          <p:cNvPr id="18" name="Rectangle 17"/>
          <p:cNvSpPr/>
          <p:nvPr/>
        </p:nvSpPr>
        <p:spPr>
          <a:xfrm>
            <a:off x="6327569" y="4098965"/>
            <a:ext cx="720000" cy="526473"/>
          </a:xfrm>
          <a:prstGeom prst="rect">
            <a:avLst/>
          </a:prstGeom>
          <a:solidFill>
            <a:schemeClr val="accent3">
              <a:alpha val="2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err="1" smtClean="0"/>
              <a:t>slave</a:t>
            </a:r>
            <a:endParaRPr lang="en-US" sz="1400" dirty="0"/>
          </a:p>
        </p:txBody>
      </p:sp>
      <p:cxnSp>
        <p:nvCxnSpPr>
          <p:cNvPr id="19" name="Straight Arrow Connector 18"/>
          <p:cNvCxnSpPr>
            <a:stCxn id="17" idx="3"/>
            <a:endCxn id="18" idx="1"/>
          </p:cNvCxnSpPr>
          <p:nvPr/>
        </p:nvCxnSpPr>
        <p:spPr>
          <a:xfrm>
            <a:off x="5906878" y="4362202"/>
            <a:ext cx="420691" cy="0"/>
          </a:xfrm>
          <a:prstGeom prst="straightConnector1">
            <a:avLst/>
          </a:prstGeom>
          <a:ln>
            <a:solidFill>
              <a:schemeClr val="accent1">
                <a:alpha val="1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468260" y="4098965"/>
            <a:ext cx="720000" cy="526473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err="1" smtClean="0"/>
              <a:t>master</a:t>
            </a:r>
            <a:endParaRPr lang="en-US" sz="1400" dirty="0"/>
          </a:p>
        </p:txBody>
      </p:sp>
      <p:sp>
        <p:nvSpPr>
          <p:cNvPr id="21" name="Rectangle 20"/>
          <p:cNvSpPr/>
          <p:nvPr/>
        </p:nvSpPr>
        <p:spPr>
          <a:xfrm>
            <a:off x="8608951" y="4098965"/>
            <a:ext cx="720000" cy="526473"/>
          </a:xfrm>
          <a:prstGeom prst="rect">
            <a:avLst/>
          </a:prstGeom>
          <a:solidFill>
            <a:schemeClr val="accent3">
              <a:alpha val="2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err="1" smtClean="0"/>
              <a:t>slave</a:t>
            </a:r>
            <a:endParaRPr lang="en-US" sz="1400" dirty="0"/>
          </a:p>
        </p:txBody>
      </p:sp>
      <p:cxnSp>
        <p:nvCxnSpPr>
          <p:cNvPr id="22" name="Straight Arrow Connector 21"/>
          <p:cNvCxnSpPr>
            <a:stCxn id="20" idx="3"/>
            <a:endCxn id="21" idx="1"/>
          </p:cNvCxnSpPr>
          <p:nvPr/>
        </p:nvCxnSpPr>
        <p:spPr>
          <a:xfrm>
            <a:off x="8188260" y="4362202"/>
            <a:ext cx="420691" cy="0"/>
          </a:xfrm>
          <a:prstGeom prst="straightConnector1">
            <a:avLst/>
          </a:prstGeom>
          <a:ln>
            <a:solidFill>
              <a:schemeClr val="accent1">
                <a:alpha val="1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9780980" y="4098965"/>
            <a:ext cx="720000" cy="5264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err="1" smtClean="0"/>
              <a:t>master</a:t>
            </a:r>
            <a:endParaRPr lang="en-US" sz="1400" dirty="0"/>
          </a:p>
        </p:txBody>
      </p:sp>
      <p:sp>
        <p:nvSpPr>
          <p:cNvPr id="24" name="Rectangle 23"/>
          <p:cNvSpPr/>
          <p:nvPr/>
        </p:nvSpPr>
        <p:spPr>
          <a:xfrm>
            <a:off x="10921671" y="4098965"/>
            <a:ext cx="720000" cy="5264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 err="1" smtClean="0"/>
              <a:t>slave</a:t>
            </a:r>
            <a:endParaRPr lang="en-US" sz="1400" dirty="0"/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10500980" y="4362202"/>
            <a:ext cx="42069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24114" y="5058888"/>
            <a:ext cx="4562764" cy="0"/>
          </a:xfrm>
          <a:prstGeom prst="straightConnector1">
            <a:avLst/>
          </a:prstGeom>
          <a:ln w="31750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5186878" y="5058888"/>
            <a:ext cx="4562764" cy="0"/>
          </a:xfrm>
          <a:prstGeom prst="straightConnector1">
            <a:avLst/>
          </a:prstGeom>
          <a:ln w="31750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9749642" y="5058888"/>
            <a:ext cx="1892029" cy="0"/>
          </a:xfrm>
          <a:prstGeom prst="straightConnector1">
            <a:avLst/>
          </a:prstGeom>
          <a:ln w="31750"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124805" y="5066805"/>
            <a:ext cx="1438856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200" b="1" dirty="0" err="1" smtClean="0">
                <a:solidFill>
                  <a:schemeClr val="accent1"/>
                </a:solidFill>
              </a:rPr>
              <a:t>Connection</a:t>
            </a:r>
            <a:r>
              <a:rPr lang="hu-HU" sz="1200" b="1" dirty="0" smtClean="0">
                <a:solidFill>
                  <a:schemeClr val="accent1"/>
                </a:solidFill>
              </a:rPr>
              <a:t> </a:t>
            </a:r>
            <a:r>
              <a:rPr lang="hu-HU" sz="1200" b="1" dirty="0" err="1" smtClean="0">
                <a:solidFill>
                  <a:schemeClr val="accent1"/>
                </a:solidFill>
              </a:rPr>
              <a:t>interval</a:t>
            </a:r>
            <a:endParaRPr lang="en-US" sz="1200" b="1" dirty="0" err="1" smtClean="0">
              <a:solidFill>
                <a:schemeClr val="accent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687569" y="5064734"/>
            <a:ext cx="1438856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200" b="1" dirty="0" err="1" smtClean="0">
                <a:solidFill>
                  <a:schemeClr val="accent1"/>
                </a:solidFill>
              </a:rPr>
              <a:t>Connection</a:t>
            </a:r>
            <a:r>
              <a:rPr lang="hu-HU" sz="1200" b="1" dirty="0" smtClean="0">
                <a:solidFill>
                  <a:schemeClr val="accent1"/>
                </a:solidFill>
              </a:rPr>
              <a:t> </a:t>
            </a:r>
            <a:r>
              <a:rPr lang="hu-HU" sz="1200" b="1" dirty="0" err="1" smtClean="0">
                <a:solidFill>
                  <a:schemeClr val="accent1"/>
                </a:solidFill>
              </a:rPr>
              <a:t>interval</a:t>
            </a:r>
            <a:endParaRPr lang="en-US" sz="1200" b="1" dirty="0" err="1" smtClean="0">
              <a:solidFill>
                <a:schemeClr val="accent1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1764805" y="5611338"/>
            <a:ext cx="9227045" cy="0"/>
          </a:xfrm>
          <a:prstGeom prst="straightConnector1">
            <a:avLst/>
          </a:prstGeom>
          <a:ln w="31750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606946" y="5617074"/>
            <a:ext cx="2978124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200" b="1" dirty="0" smtClean="0">
                <a:solidFill>
                  <a:schemeClr val="accent1"/>
                </a:solidFill>
              </a:rPr>
              <a:t>Slave </a:t>
            </a:r>
            <a:r>
              <a:rPr lang="hu-HU" sz="1200" b="1" dirty="0" err="1" smtClean="0">
                <a:solidFill>
                  <a:schemeClr val="accent1"/>
                </a:solidFill>
              </a:rPr>
              <a:t>latency</a:t>
            </a:r>
            <a:r>
              <a:rPr lang="hu-HU" sz="1200" b="1" dirty="0" smtClean="0">
                <a:solidFill>
                  <a:schemeClr val="accent1"/>
                </a:solidFill>
              </a:rPr>
              <a:t> = 1, </a:t>
            </a:r>
            <a:r>
              <a:rPr lang="hu-HU" sz="1200" b="1" dirty="0" err="1" smtClean="0">
                <a:solidFill>
                  <a:schemeClr val="accent1"/>
                </a:solidFill>
              </a:rPr>
              <a:t>1</a:t>
            </a:r>
            <a:r>
              <a:rPr lang="hu-HU" sz="1200" b="1" dirty="0" smtClean="0">
                <a:solidFill>
                  <a:schemeClr val="accent1"/>
                </a:solidFill>
              </a:rPr>
              <a:t> </a:t>
            </a:r>
            <a:r>
              <a:rPr lang="hu-HU" sz="1200" b="1" dirty="0" err="1" smtClean="0">
                <a:solidFill>
                  <a:schemeClr val="accent1"/>
                </a:solidFill>
              </a:rPr>
              <a:t>conn</a:t>
            </a:r>
            <a:r>
              <a:rPr lang="hu-HU" sz="1200" b="1" dirty="0" smtClean="0">
                <a:solidFill>
                  <a:schemeClr val="accent1"/>
                </a:solidFill>
              </a:rPr>
              <a:t>. </a:t>
            </a:r>
            <a:r>
              <a:rPr lang="hu-HU" sz="1200" b="1" dirty="0" err="1">
                <a:solidFill>
                  <a:schemeClr val="accent1"/>
                </a:solidFill>
              </a:rPr>
              <a:t>i</a:t>
            </a:r>
            <a:r>
              <a:rPr lang="hu-HU" sz="1200" b="1" dirty="0" err="1" smtClean="0">
                <a:solidFill>
                  <a:schemeClr val="accent1"/>
                </a:solidFill>
              </a:rPr>
              <a:t>nterval</a:t>
            </a:r>
            <a:r>
              <a:rPr lang="hu-HU" sz="1200" b="1" dirty="0" smtClean="0">
                <a:solidFill>
                  <a:schemeClr val="accent1"/>
                </a:solidFill>
              </a:rPr>
              <a:t> is </a:t>
            </a:r>
            <a:r>
              <a:rPr lang="hu-HU" sz="1200" b="1" dirty="0" err="1" smtClean="0">
                <a:solidFill>
                  <a:schemeClr val="accent1"/>
                </a:solidFill>
              </a:rPr>
              <a:t>skipped</a:t>
            </a:r>
            <a:endParaRPr lang="en-US" sz="1200" b="1" dirty="0" err="1" smtClean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4504" y="4343859"/>
            <a:ext cx="561372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200" dirty="0" smtClean="0"/>
              <a:t>IFS</a:t>
            </a:r>
          </a:p>
          <a:p>
            <a:pPr algn="ctr"/>
            <a:r>
              <a:rPr lang="hu-HU" sz="1200" dirty="0" smtClean="0"/>
              <a:t>150us</a:t>
            </a:r>
            <a:endParaRPr lang="en-US" sz="1200" dirty="0" err="1" smtClean="0"/>
          </a:p>
        </p:txBody>
      </p:sp>
      <p:sp>
        <p:nvSpPr>
          <p:cNvPr id="31" name="TextBox 30"/>
          <p:cNvSpPr txBox="1"/>
          <p:nvPr/>
        </p:nvSpPr>
        <p:spPr>
          <a:xfrm>
            <a:off x="2392966" y="4324191"/>
            <a:ext cx="561372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200" dirty="0" smtClean="0">
                <a:solidFill>
                  <a:schemeClr val="bg2">
                    <a:lumMod val="75000"/>
                  </a:schemeClr>
                </a:solidFill>
              </a:rPr>
              <a:t>IFS</a:t>
            </a:r>
          </a:p>
          <a:p>
            <a:pPr algn="ctr"/>
            <a:r>
              <a:rPr lang="hu-HU" sz="1200" dirty="0" smtClean="0">
                <a:solidFill>
                  <a:schemeClr val="bg2">
                    <a:lumMod val="75000"/>
                  </a:schemeClr>
                </a:solidFill>
              </a:rPr>
              <a:t>150us</a:t>
            </a:r>
            <a:endParaRPr lang="en-US" sz="1200" dirty="0" err="1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570825" y="4343859"/>
            <a:ext cx="561372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200" dirty="0" smtClean="0">
                <a:solidFill>
                  <a:schemeClr val="bg2">
                    <a:lumMod val="75000"/>
                  </a:schemeClr>
                </a:solidFill>
              </a:rPr>
              <a:t>IFS</a:t>
            </a:r>
          </a:p>
          <a:p>
            <a:pPr algn="ctr"/>
            <a:r>
              <a:rPr lang="hu-HU" sz="1200" dirty="0" smtClean="0">
                <a:solidFill>
                  <a:schemeClr val="bg2">
                    <a:lumMod val="75000"/>
                  </a:schemeClr>
                </a:solidFill>
              </a:rPr>
              <a:t>150us</a:t>
            </a:r>
            <a:endParaRPr lang="en-US" sz="1200" dirty="0" err="1" smtClean="0">
              <a:solidFill>
                <a:schemeClr val="bg2">
                  <a:lumMod val="75000"/>
                </a:schemeClr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047569" y="4371479"/>
            <a:ext cx="420691" cy="0"/>
          </a:xfrm>
          <a:prstGeom prst="straightConnector1">
            <a:avLst/>
          </a:prstGeom>
          <a:ln>
            <a:solidFill>
              <a:schemeClr val="accent1">
                <a:alpha val="1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2484805" y="4371479"/>
            <a:ext cx="420691" cy="0"/>
          </a:xfrm>
          <a:prstGeom prst="straightConnector1">
            <a:avLst/>
          </a:prstGeom>
          <a:ln>
            <a:solidFill>
              <a:schemeClr val="accent1">
                <a:alpha val="1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0436721" y="4380498"/>
            <a:ext cx="561372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200" dirty="0" smtClean="0"/>
              <a:t>IFS</a:t>
            </a:r>
          </a:p>
          <a:p>
            <a:pPr algn="ctr"/>
            <a:r>
              <a:rPr lang="hu-HU" sz="1200" dirty="0" smtClean="0"/>
              <a:t>150us</a:t>
            </a:r>
            <a:endParaRPr lang="en-US" sz="1200" dirty="0" err="1" smtClean="0"/>
          </a:p>
        </p:txBody>
      </p:sp>
      <p:sp>
        <p:nvSpPr>
          <p:cNvPr id="38" name="TextBox 37"/>
          <p:cNvSpPr txBox="1"/>
          <p:nvPr/>
        </p:nvSpPr>
        <p:spPr>
          <a:xfrm>
            <a:off x="5836538" y="4371479"/>
            <a:ext cx="561372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200" dirty="0" smtClean="0">
                <a:solidFill>
                  <a:schemeClr val="bg2">
                    <a:lumMod val="75000"/>
                  </a:schemeClr>
                </a:solidFill>
              </a:rPr>
              <a:t>IFS</a:t>
            </a:r>
          </a:p>
          <a:p>
            <a:pPr algn="ctr"/>
            <a:r>
              <a:rPr lang="hu-HU" sz="1200" dirty="0" smtClean="0">
                <a:solidFill>
                  <a:schemeClr val="bg2">
                    <a:lumMod val="75000"/>
                  </a:schemeClr>
                </a:solidFill>
              </a:rPr>
              <a:t>150us</a:t>
            </a:r>
            <a:endParaRPr lang="en-US" sz="1200" dirty="0" err="1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942058" y="4363315"/>
            <a:ext cx="561372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200" dirty="0" smtClean="0">
                <a:solidFill>
                  <a:schemeClr val="bg2">
                    <a:lumMod val="75000"/>
                  </a:schemeClr>
                </a:solidFill>
              </a:rPr>
              <a:t>IFS</a:t>
            </a:r>
          </a:p>
          <a:p>
            <a:pPr algn="ctr"/>
            <a:r>
              <a:rPr lang="hu-HU" sz="1200" dirty="0" smtClean="0">
                <a:solidFill>
                  <a:schemeClr val="bg2">
                    <a:lumMod val="75000"/>
                  </a:schemeClr>
                </a:solidFill>
              </a:rPr>
              <a:t>150us</a:t>
            </a:r>
            <a:endParaRPr lang="en-US" sz="1200" dirty="0" err="1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106506" y="4371938"/>
            <a:ext cx="561372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hu-HU" sz="1200" dirty="0" smtClean="0">
                <a:solidFill>
                  <a:schemeClr val="bg2">
                    <a:lumMod val="75000"/>
                  </a:schemeClr>
                </a:solidFill>
              </a:rPr>
              <a:t>IFS</a:t>
            </a:r>
          </a:p>
          <a:p>
            <a:pPr algn="ctr"/>
            <a:r>
              <a:rPr lang="hu-HU" sz="1200" dirty="0" smtClean="0">
                <a:solidFill>
                  <a:schemeClr val="bg2">
                    <a:lumMod val="75000"/>
                  </a:schemeClr>
                </a:solidFill>
              </a:rPr>
              <a:t>150us</a:t>
            </a:r>
            <a:endParaRPr lang="en-US" sz="1200" dirty="0" err="1" smtClean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22526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0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fi-FI" dirty="0"/>
              <a:t>Main factors affecting </a:t>
            </a:r>
            <a:r>
              <a:rPr lang="fi-FI" dirty="0" smtClean="0"/>
              <a:t>throughput </a:t>
            </a:r>
            <a:r>
              <a:rPr lang="fi-FI" dirty="0"/>
              <a:t>are</a:t>
            </a:r>
          </a:p>
          <a:p>
            <a:pPr lvl="2"/>
            <a:r>
              <a:rPr lang="fi-FI" dirty="0"/>
              <a:t>Connection </a:t>
            </a:r>
            <a:r>
              <a:rPr lang="fi-FI" dirty="0" smtClean="0"/>
              <a:t>interval</a:t>
            </a:r>
            <a:endParaRPr lang="hu-HU" dirty="0" smtClean="0"/>
          </a:p>
          <a:p>
            <a:pPr lvl="2"/>
            <a:r>
              <a:rPr lang="hu-HU" dirty="0" err="1" smtClean="0"/>
              <a:t>Bitrate</a:t>
            </a:r>
            <a:r>
              <a:rPr lang="hu-HU" dirty="0" smtClean="0"/>
              <a:t> (1 </a:t>
            </a:r>
            <a:r>
              <a:rPr lang="hu-HU" dirty="0" err="1" smtClean="0"/>
              <a:t>Mbps</a:t>
            </a:r>
            <a:r>
              <a:rPr lang="hu-HU" dirty="0" smtClean="0"/>
              <a:t> / 2 </a:t>
            </a:r>
            <a:r>
              <a:rPr lang="hu-HU" dirty="0" err="1" smtClean="0"/>
              <a:t>Mbps</a:t>
            </a:r>
            <a:r>
              <a:rPr lang="hu-HU" dirty="0" smtClean="0"/>
              <a:t>)</a:t>
            </a:r>
          </a:p>
          <a:p>
            <a:pPr lvl="2"/>
            <a:r>
              <a:rPr lang="hu-HU" dirty="0" smtClean="0"/>
              <a:t>MTU </a:t>
            </a:r>
            <a:r>
              <a:rPr lang="hu-HU" dirty="0" err="1" smtClean="0"/>
              <a:t>size</a:t>
            </a:r>
            <a:r>
              <a:rPr lang="hu-HU" dirty="0" smtClean="0"/>
              <a:t> (Maximum </a:t>
            </a:r>
            <a:r>
              <a:rPr lang="hu-HU" dirty="0" err="1"/>
              <a:t>T</a:t>
            </a:r>
            <a:r>
              <a:rPr lang="hu-HU" dirty="0" err="1" smtClean="0"/>
              <a:t>ransfer</a:t>
            </a:r>
            <a:r>
              <a:rPr lang="hu-HU" dirty="0" smtClean="0"/>
              <a:t> Unit </a:t>
            </a:r>
            <a:r>
              <a:rPr lang="hu-HU" dirty="0" err="1" smtClean="0"/>
              <a:t>size</a:t>
            </a:r>
            <a:r>
              <a:rPr lang="hu-HU" dirty="0" smtClean="0"/>
              <a:t> / GATT </a:t>
            </a:r>
            <a:r>
              <a:rPr lang="hu-HU" dirty="0" err="1" smtClean="0"/>
              <a:t>operation</a:t>
            </a:r>
            <a:r>
              <a:rPr lang="hu-HU" dirty="0" smtClean="0"/>
              <a:t>)</a:t>
            </a:r>
          </a:p>
          <a:p>
            <a:pPr lvl="2"/>
            <a:r>
              <a:rPr lang="hu-HU" dirty="0" smtClean="0"/>
              <a:t>PDU </a:t>
            </a:r>
            <a:r>
              <a:rPr lang="hu-HU" dirty="0" err="1" smtClean="0"/>
              <a:t>size</a:t>
            </a:r>
            <a:r>
              <a:rPr lang="hu-HU" dirty="0" smtClean="0"/>
              <a:t> (</a:t>
            </a:r>
            <a:r>
              <a:rPr lang="hu-HU" dirty="0" err="1" smtClean="0"/>
              <a:t>Protocol</a:t>
            </a:r>
            <a:r>
              <a:rPr lang="hu-HU" dirty="0" smtClean="0"/>
              <a:t> Data Unit </a:t>
            </a:r>
            <a:r>
              <a:rPr lang="hu-HU" dirty="0" err="1" smtClean="0"/>
              <a:t>size</a:t>
            </a:r>
            <a:r>
              <a:rPr lang="hu-HU" dirty="0" smtClean="0"/>
              <a:t> / </a:t>
            </a:r>
            <a:r>
              <a:rPr lang="hu-HU" dirty="0" err="1" smtClean="0"/>
              <a:t>packet</a:t>
            </a:r>
            <a:r>
              <a:rPr lang="hu-HU" dirty="0" smtClean="0"/>
              <a:t>)</a:t>
            </a:r>
            <a:endParaRPr lang="fi-FI" dirty="0"/>
          </a:p>
          <a:p>
            <a:pPr lvl="2"/>
            <a:r>
              <a:rPr lang="fi-FI" dirty="0"/>
              <a:t>The used ATT protocol operation – ACKnowledged vs. </a:t>
            </a:r>
            <a:r>
              <a:rPr lang="fi-FI" dirty="0" smtClean="0"/>
              <a:t>U</a:t>
            </a:r>
            <a:r>
              <a:rPr lang="hu-HU" dirty="0" err="1"/>
              <a:t>n</a:t>
            </a:r>
            <a:r>
              <a:rPr lang="hu-HU" dirty="0" err="1" smtClean="0"/>
              <a:t>ACK</a:t>
            </a:r>
            <a:r>
              <a:rPr lang="fi-FI" dirty="0" smtClean="0"/>
              <a:t>nowledged</a:t>
            </a:r>
            <a:endParaRPr lang="fi-FI" dirty="0"/>
          </a:p>
          <a:p>
            <a:pPr lvl="3"/>
            <a:r>
              <a:rPr lang="fi-FI" sz="1600" dirty="0"/>
              <a:t>Acknowledged operations must be ACKed, before new one can be </a:t>
            </a:r>
            <a:r>
              <a:rPr lang="fi-FI" sz="1600" dirty="0" smtClean="0"/>
              <a:t>sent</a:t>
            </a:r>
            <a:r>
              <a:rPr lang="hu-HU" sz="1600" dirty="0" smtClean="0"/>
              <a:t> (</a:t>
            </a:r>
            <a:r>
              <a:rPr lang="hu-HU" sz="1600" dirty="0" err="1" smtClean="0"/>
              <a:t>one</a:t>
            </a:r>
            <a:r>
              <a:rPr lang="hu-HU" sz="1600" dirty="0" smtClean="0"/>
              <a:t> </a:t>
            </a:r>
            <a:r>
              <a:rPr lang="hu-HU" sz="1600" dirty="0" err="1" smtClean="0"/>
              <a:t>acknowledged</a:t>
            </a:r>
            <a:r>
              <a:rPr lang="hu-HU" sz="1600" dirty="0" smtClean="0"/>
              <a:t> </a:t>
            </a:r>
            <a:r>
              <a:rPr lang="hu-HU" sz="1600" dirty="0" err="1" smtClean="0"/>
              <a:t>operation</a:t>
            </a:r>
            <a:r>
              <a:rPr lang="hu-HU" sz="1600" dirty="0" smtClean="0"/>
              <a:t> </a:t>
            </a:r>
            <a:r>
              <a:rPr lang="hu-HU" sz="1600" dirty="0" err="1" smtClean="0"/>
              <a:t>can</a:t>
            </a:r>
            <a:r>
              <a:rPr lang="hu-HU" sz="1600" dirty="0" smtClean="0"/>
              <a:t> be made per </a:t>
            </a:r>
            <a:r>
              <a:rPr lang="hu-HU" sz="1600" dirty="0" err="1" smtClean="0"/>
              <a:t>conn</a:t>
            </a:r>
            <a:r>
              <a:rPr lang="hu-HU" sz="1600" dirty="0" smtClean="0"/>
              <a:t>. </a:t>
            </a:r>
            <a:r>
              <a:rPr lang="hu-HU" sz="1600" dirty="0" err="1" smtClean="0"/>
              <a:t>interval</a:t>
            </a:r>
            <a:r>
              <a:rPr lang="hu-HU" sz="1600" dirty="0" smtClean="0"/>
              <a:t>)</a:t>
            </a:r>
            <a:endParaRPr lang="fi-FI" sz="1600" dirty="0"/>
          </a:p>
          <a:p>
            <a:pPr lvl="3"/>
            <a:r>
              <a:rPr lang="fi-FI" sz="1600" dirty="0"/>
              <a:t>One or multiple unacknoledged operations can be made in a single connection interval</a:t>
            </a:r>
          </a:p>
          <a:p>
            <a:pPr lvl="2"/>
            <a:endParaRPr lang="fi-FI" dirty="0"/>
          </a:p>
          <a:p>
            <a:pPr lvl="1"/>
            <a:r>
              <a:rPr lang="fi-FI" dirty="0"/>
              <a:t>Examples:</a:t>
            </a:r>
          </a:p>
          <a:p>
            <a:pPr lvl="2"/>
            <a:r>
              <a:rPr lang="fi-FI" dirty="0"/>
              <a:t>Connection interval of </a:t>
            </a:r>
            <a:r>
              <a:rPr lang="fi-FI" dirty="0" smtClean="0"/>
              <a:t>20ms</a:t>
            </a:r>
            <a:endParaRPr lang="hu-HU" dirty="0" smtClean="0"/>
          </a:p>
          <a:p>
            <a:pPr lvl="2"/>
            <a:r>
              <a:rPr lang="hu-HU" dirty="0" smtClean="0"/>
              <a:t>1Mbps</a:t>
            </a:r>
          </a:p>
          <a:p>
            <a:pPr lvl="2"/>
            <a:r>
              <a:rPr lang="hu-HU" dirty="0" smtClean="0"/>
              <a:t>21B </a:t>
            </a:r>
            <a:r>
              <a:rPr lang="hu-HU" dirty="0" err="1" smtClean="0"/>
              <a:t>packet</a:t>
            </a:r>
            <a:r>
              <a:rPr lang="hu-HU" dirty="0" smtClean="0"/>
              <a:t> x 1 </a:t>
            </a:r>
            <a:r>
              <a:rPr lang="hu-HU" dirty="0" err="1" smtClean="0"/>
              <a:t>packet</a:t>
            </a:r>
            <a:r>
              <a:rPr lang="hu-HU" dirty="0" smtClean="0"/>
              <a:t> / </a:t>
            </a:r>
            <a:r>
              <a:rPr lang="hu-HU" dirty="0" err="1" smtClean="0"/>
              <a:t>connection</a:t>
            </a:r>
            <a:r>
              <a:rPr lang="hu-HU" dirty="0" smtClean="0"/>
              <a:t> </a:t>
            </a:r>
            <a:r>
              <a:rPr lang="hu-HU" dirty="0" err="1" smtClean="0"/>
              <a:t>interval</a:t>
            </a:r>
            <a:endParaRPr lang="fi-FI" dirty="0"/>
          </a:p>
          <a:p>
            <a:pPr lvl="2"/>
            <a:r>
              <a:rPr lang="fi-FI" dirty="0"/>
              <a:t>ACKnowledged ATT operation : read, write, indicate</a:t>
            </a:r>
          </a:p>
          <a:p>
            <a:pPr lvl="2"/>
            <a:r>
              <a:rPr lang="fi-FI" dirty="0"/>
              <a:t>1000ms/(20ms * 2) * 21B = </a:t>
            </a:r>
            <a:r>
              <a:rPr lang="fi-FI" dirty="0" smtClean="0"/>
              <a:t>525</a:t>
            </a:r>
            <a:r>
              <a:rPr lang="hu-HU" dirty="0" smtClean="0"/>
              <a:t> </a:t>
            </a:r>
            <a:r>
              <a:rPr lang="fi-FI" dirty="0" smtClean="0"/>
              <a:t>B/sec </a:t>
            </a:r>
            <a:r>
              <a:rPr lang="hu-HU" dirty="0" smtClean="0"/>
              <a:t>  </a:t>
            </a:r>
            <a:r>
              <a:rPr lang="fi-FI" dirty="0" smtClean="0"/>
              <a:t>(</a:t>
            </a:r>
            <a:r>
              <a:rPr lang="fi-FI" b="1" dirty="0" smtClean="0"/>
              <a:t>4</a:t>
            </a:r>
            <a:r>
              <a:rPr lang="hu-HU" b="1" dirty="0" smtClean="0"/>
              <a:t>,</a:t>
            </a:r>
            <a:r>
              <a:rPr lang="fi-FI" b="1" dirty="0" smtClean="0"/>
              <a:t>200</a:t>
            </a:r>
            <a:r>
              <a:rPr lang="hu-HU" b="1" dirty="0" smtClean="0"/>
              <a:t> </a:t>
            </a:r>
            <a:r>
              <a:rPr lang="fi-FI" b="1" dirty="0" smtClean="0"/>
              <a:t>bps</a:t>
            </a:r>
            <a:r>
              <a:rPr lang="fi-FI" dirty="0"/>
              <a:t>)</a:t>
            </a:r>
          </a:p>
          <a:p>
            <a:pPr marL="512051" lvl="2" indent="0">
              <a:buNone/>
            </a:pPr>
            <a:endParaRPr lang="fi-FI" dirty="0"/>
          </a:p>
          <a:p>
            <a:pPr lvl="2"/>
            <a:r>
              <a:rPr lang="fi-FI" dirty="0"/>
              <a:t>Connection interval of </a:t>
            </a:r>
            <a:r>
              <a:rPr lang="hu-HU" dirty="0" smtClean="0"/>
              <a:t>12.5</a:t>
            </a:r>
            <a:r>
              <a:rPr lang="fi-FI" dirty="0" smtClean="0"/>
              <a:t>ms</a:t>
            </a:r>
            <a:endParaRPr lang="hu-HU" dirty="0" smtClean="0"/>
          </a:p>
          <a:p>
            <a:pPr lvl="2"/>
            <a:r>
              <a:rPr lang="hu-HU" dirty="0" smtClean="0"/>
              <a:t>2Mbps</a:t>
            </a:r>
          </a:p>
          <a:p>
            <a:pPr lvl="2"/>
            <a:r>
              <a:rPr lang="hu-HU" dirty="0" smtClean="0"/>
              <a:t>244B </a:t>
            </a:r>
            <a:r>
              <a:rPr lang="hu-HU" dirty="0" err="1" smtClean="0"/>
              <a:t>packet</a:t>
            </a:r>
            <a:r>
              <a:rPr lang="hu-HU" dirty="0" smtClean="0"/>
              <a:t> x 8 </a:t>
            </a:r>
            <a:r>
              <a:rPr lang="hu-HU" dirty="0" err="1" smtClean="0"/>
              <a:t>packets</a:t>
            </a:r>
            <a:r>
              <a:rPr lang="hu-HU" dirty="0" smtClean="0"/>
              <a:t> / </a:t>
            </a:r>
            <a:r>
              <a:rPr lang="hu-HU" dirty="0" err="1" smtClean="0"/>
              <a:t>connection</a:t>
            </a:r>
            <a:r>
              <a:rPr lang="hu-HU" dirty="0" smtClean="0"/>
              <a:t> </a:t>
            </a:r>
            <a:r>
              <a:rPr lang="hu-HU" dirty="0" err="1" smtClean="0"/>
              <a:t>interval</a:t>
            </a:r>
            <a:endParaRPr lang="fi-FI" dirty="0"/>
          </a:p>
          <a:p>
            <a:pPr lvl="2"/>
            <a:r>
              <a:rPr lang="fi-FI" dirty="0"/>
              <a:t>Unacknowledged ATT operation : write no response, </a:t>
            </a:r>
            <a:r>
              <a:rPr lang="fi-FI" dirty="0" smtClean="0"/>
              <a:t>notify</a:t>
            </a:r>
            <a:endParaRPr lang="fi-FI" dirty="0"/>
          </a:p>
          <a:p>
            <a:pPr lvl="2"/>
            <a:r>
              <a:rPr lang="fi-FI" dirty="0"/>
              <a:t>1000ms</a:t>
            </a:r>
            <a:r>
              <a:rPr lang="fi-FI" dirty="0" smtClean="0"/>
              <a:t>/(</a:t>
            </a:r>
            <a:r>
              <a:rPr lang="hu-HU" dirty="0" smtClean="0"/>
              <a:t>12.5</a:t>
            </a:r>
            <a:r>
              <a:rPr lang="fi-FI" dirty="0" smtClean="0"/>
              <a:t>ms</a:t>
            </a:r>
            <a:r>
              <a:rPr lang="fi-FI" dirty="0"/>
              <a:t>) * </a:t>
            </a:r>
            <a:r>
              <a:rPr lang="hu-HU" dirty="0" smtClean="0"/>
              <a:t>244</a:t>
            </a:r>
            <a:r>
              <a:rPr lang="fi-FI" dirty="0" smtClean="0"/>
              <a:t>B </a:t>
            </a:r>
            <a:r>
              <a:rPr lang="fi-FI" dirty="0"/>
              <a:t>* </a:t>
            </a:r>
            <a:r>
              <a:rPr lang="hu-HU" dirty="0"/>
              <a:t>8</a:t>
            </a:r>
            <a:r>
              <a:rPr lang="fi-FI" dirty="0" smtClean="0"/>
              <a:t> </a:t>
            </a:r>
            <a:r>
              <a:rPr lang="fi-FI" dirty="0"/>
              <a:t>= </a:t>
            </a:r>
            <a:r>
              <a:rPr lang="hu-HU" dirty="0" smtClean="0"/>
              <a:t>156,160 </a:t>
            </a:r>
            <a:r>
              <a:rPr lang="fi-FI" dirty="0" smtClean="0"/>
              <a:t>B/sec</a:t>
            </a:r>
            <a:r>
              <a:rPr lang="hu-HU" dirty="0" smtClean="0"/>
              <a:t>  </a:t>
            </a:r>
            <a:r>
              <a:rPr lang="fi-FI" dirty="0" smtClean="0"/>
              <a:t> (</a:t>
            </a:r>
            <a:r>
              <a:rPr lang="hu-HU" b="1" dirty="0" smtClean="0"/>
              <a:t>1,249,280 </a:t>
            </a:r>
            <a:r>
              <a:rPr lang="fi-FI" b="1" dirty="0" smtClean="0"/>
              <a:t>bps</a:t>
            </a:r>
            <a:r>
              <a:rPr lang="fi-FI" dirty="0"/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Throughput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7BD92-6AE5-CF43-B276-274952F2BFB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Silicon Labs Confidential</a:t>
            </a:r>
          </a:p>
        </p:txBody>
      </p:sp>
    </p:spTree>
    <p:extLst>
      <p:ext uri="{BB962C8B-B14F-4D97-AF65-F5344CB8AC3E}">
        <p14:creationId xmlns:p14="http://schemas.microsoft.com/office/powerpoint/2010/main" val="334792014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29390" y="2353586"/>
            <a:ext cx="11277600" cy="38933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29390" y="1729166"/>
            <a:ext cx="11277600" cy="701731"/>
          </a:xfrm>
        </p:spPr>
        <p:txBody>
          <a:bodyPr/>
          <a:lstStyle/>
          <a:p>
            <a:r>
              <a:rPr lang="hu-HU" sz="4400" dirty="0" smtClean="0"/>
              <a:t>Link </a:t>
            </a:r>
            <a:r>
              <a:rPr lang="hu-HU" sz="4400" dirty="0" err="1" smtClean="0"/>
              <a:t>layer</a:t>
            </a:r>
            <a:endParaRPr lang="en-US" sz="44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529390" y="3421575"/>
            <a:ext cx="3089710" cy="3005616"/>
            <a:chOff x="606391" y="2416066"/>
            <a:chExt cx="4013735" cy="3904492"/>
          </a:xfrm>
        </p:grpSpPr>
        <p:sp>
          <p:nvSpPr>
            <p:cNvPr id="4" name="Rectangle 3"/>
            <p:cNvSpPr/>
            <p:nvPr/>
          </p:nvSpPr>
          <p:spPr>
            <a:xfrm>
              <a:off x="606391" y="5771918"/>
              <a:ext cx="4013735" cy="54864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err="1" smtClean="0"/>
                <a:t>Physical</a:t>
              </a:r>
              <a:r>
                <a:rPr lang="hu-HU" dirty="0" smtClean="0"/>
                <a:t> </a:t>
              </a:r>
              <a:r>
                <a:rPr lang="hu-HU" dirty="0" err="1" smtClean="0"/>
                <a:t>Layer</a:t>
              </a:r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06391" y="5211047"/>
              <a:ext cx="4013734" cy="480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Link </a:t>
              </a:r>
              <a:r>
                <a:rPr lang="hu-HU" dirty="0" err="1" smtClean="0"/>
                <a:t>Layer</a:t>
              </a:r>
              <a:endParaRPr lang="en-US" dirty="0"/>
            </a:p>
          </p:txBody>
        </p:sp>
        <p:sp>
          <p:nvSpPr>
            <p:cNvPr id="6" name="Up-Down Arrow 5"/>
            <p:cNvSpPr/>
            <p:nvPr/>
          </p:nvSpPr>
          <p:spPr>
            <a:xfrm>
              <a:off x="2350644" y="4666216"/>
              <a:ext cx="450532" cy="544831"/>
            </a:xfrm>
            <a:prstGeom prst="upDownArrow">
              <a:avLst>
                <a:gd name="adj1" fmla="val 50000"/>
                <a:gd name="adj2" fmla="val 39429"/>
              </a:avLst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06391" y="4180876"/>
              <a:ext cx="4013734" cy="480772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L2CAP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06391" y="3579096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SMP</a:t>
              </a: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875872" y="3579096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ATT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6391" y="3050097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GAP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875871" y="3050242"/>
              <a:ext cx="1744253" cy="48895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smtClean="0"/>
                <a:t>GATT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06391" y="2416066"/>
              <a:ext cx="4013733" cy="540730"/>
            </a:xfrm>
            <a:prstGeom prst="rect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 err="1" smtClean="0"/>
                <a:t>Profiles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3983939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licon Labs 2017 Theme">
  <a:themeElements>
    <a:clrScheme name="Custom 1">
      <a:dk1>
        <a:srgbClr val="555555"/>
      </a:dk1>
      <a:lt1>
        <a:srgbClr val="FFFFFF"/>
      </a:lt1>
      <a:dk2>
        <a:srgbClr val="D91E2A"/>
      </a:dk2>
      <a:lt2>
        <a:srgbClr val="F2F2F2"/>
      </a:lt2>
      <a:accent1>
        <a:srgbClr val="0086D9"/>
      </a:accent1>
      <a:accent2>
        <a:srgbClr val="00AEFF"/>
      </a:accent2>
      <a:accent3>
        <a:srgbClr val="6BBF01"/>
      </a:accent3>
      <a:accent4>
        <a:srgbClr val="BCE100"/>
      </a:accent4>
      <a:accent5>
        <a:srgbClr val="FFAA00"/>
      </a:accent5>
      <a:accent6>
        <a:srgbClr val="FFD633"/>
      </a:accent6>
      <a:hlink>
        <a:srgbClr val="00AEFF"/>
      </a:hlink>
      <a:folHlink>
        <a:srgbClr val="00AEFF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>
          <a:noFill/>
        </a:ln>
      </a:spPr>
      <a:bodyPr wrap="none" rtlCol="0" anchor="ctr">
        <a:spAutoFit/>
      </a:bodyPr>
      <a:lstStyle>
        <a:defPPr algn="ctr">
          <a:defRPr sz="1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ilicon Labs 2017 Theme" id="{CE876614-2398-7843-9D55-6F83048AFA1C}" vid="{351935E8-E1A5-2B42-B6DE-01C8A0B718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1F7AB2AB09B744870FD2BB34F58D4C" ma:contentTypeVersion="0" ma:contentTypeDescription="Create a new document." ma:contentTypeScope="" ma:versionID="610a13794e9c15d6bc8a774371eef03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DAF81E-CC28-4F8B-9644-B4F6864B28DC}">
  <ds:schemaRefs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058D04B-B0BA-4A5A-8E5B-D4DE247AEF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CE079E-1DE6-412C-B7CE-AF18ED1F71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4781</Words>
  <Application>Microsoft Office PowerPoint</Application>
  <PresentationFormat>Widescreen</PresentationFormat>
  <Paragraphs>932</Paragraphs>
  <Slides>36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Arial</vt:lpstr>
      <vt:lpstr>Avenir Book</vt:lpstr>
      <vt:lpstr>Calibri</vt:lpstr>
      <vt:lpstr>Calibri Light</vt:lpstr>
      <vt:lpstr>Calibri Regular</vt:lpstr>
      <vt:lpstr>Segoe UI</vt:lpstr>
      <vt:lpstr>Symbol</vt:lpstr>
      <vt:lpstr>Times New Roman</vt:lpstr>
      <vt:lpstr>Verdana</vt:lpstr>
      <vt:lpstr>Wingdings</vt:lpstr>
      <vt:lpstr>Silicon Labs 2017 Theme</vt:lpstr>
      <vt:lpstr>Bluetooth® Technology Introduction</vt:lpstr>
      <vt:lpstr>Topics</vt:lpstr>
      <vt:lpstr>BLE Layered Architecture</vt:lpstr>
      <vt:lpstr>PowerPoint Presentation</vt:lpstr>
      <vt:lpstr>Frequency Allocation</vt:lpstr>
      <vt:lpstr>Frequency Allocation</vt:lpstr>
      <vt:lpstr>Timing</vt:lpstr>
      <vt:lpstr>Throughput</vt:lpstr>
      <vt:lpstr>PowerPoint Presentation</vt:lpstr>
      <vt:lpstr>Link Layer Roles</vt:lpstr>
      <vt:lpstr>Bluetooth Topologies</vt:lpstr>
      <vt:lpstr>Packet format for all PDUs</vt:lpstr>
      <vt:lpstr>Device Discovery</vt:lpstr>
      <vt:lpstr>Device Discovery</vt:lpstr>
      <vt:lpstr>Device Discovery</vt:lpstr>
      <vt:lpstr>Connection</vt:lpstr>
      <vt:lpstr>Data transfer</vt:lpstr>
      <vt:lpstr>PowerPoint Presentation</vt:lpstr>
      <vt:lpstr>L2CAP packets</vt:lpstr>
      <vt:lpstr>PowerPoint Presentation</vt:lpstr>
      <vt:lpstr>Application Layer Roles</vt:lpstr>
      <vt:lpstr>Transferring data (ATT)</vt:lpstr>
      <vt:lpstr>The GATT database</vt:lpstr>
      <vt:lpstr>Service Discovery</vt:lpstr>
      <vt:lpstr>Service Discovery</vt:lpstr>
      <vt:lpstr>Attribute Protocol Methods</vt:lpstr>
      <vt:lpstr>Attribute Protocol Methods</vt:lpstr>
      <vt:lpstr>Attribute Protocol Methods</vt:lpstr>
      <vt:lpstr>Packet Structure (of a write request)</vt:lpstr>
      <vt:lpstr>PowerPoint Presentation</vt:lpstr>
      <vt:lpstr>Bluetooth Security</vt:lpstr>
      <vt:lpstr>Pairing &amp; Bonding</vt:lpstr>
      <vt:lpstr>Pairing &amp; Bonding</vt:lpstr>
      <vt:lpstr>Privacy</vt:lpstr>
      <vt:lpstr>Encryption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2017-05-09T13:21:21Z</dcterms:created>
  <dcterms:modified xsi:type="dcterms:W3CDTF">2018-01-23T15:10:43Z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0x010100B21F7AB2AB09B744870FD2BB34F58D4C</vt:lpwstr>
  </property>
</Properties>
</file>